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735" r:id="rId1"/>
  </p:sldMasterIdLst>
  <p:notesMasterIdLst>
    <p:notesMasterId r:id="rId50"/>
  </p:notesMasterIdLst>
  <p:handoutMasterIdLst>
    <p:handoutMasterId r:id="rId51"/>
  </p:handoutMasterIdLst>
  <p:sldIdLst>
    <p:sldId id="370" r:id="rId2"/>
    <p:sldId id="312" r:id="rId3"/>
    <p:sldId id="839" r:id="rId4"/>
    <p:sldId id="263" r:id="rId5"/>
    <p:sldId id="840" r:id="rId6"/>
    <p:sldId id="841" r:id="rId7"/>
    <p:sldId id="842" r:id="rId8"/>
    <p:sldId id="843" r:id="rId9"/>
    <p:sldId id="844" r:id="rId10"/>
    <p:sldId id="832" r:id="rId11"/>
    <p:sldId id="845" r:id="rId12"/>
    <p:sldId id="867" r:id="rId13"/>
    <p:sldId id="882" r:id="rId14"/>
    <p:sldId id="883" r:id="rId15"/>
    <p:sldId id="868" r:id="rId16"/>
    <p:sldId id="871" r:id="rId17"/>
    <p:sldId id="872" r:id="rId18"/>
    <p:sldId id="873" r:id="rId19"/>
    <p:sldId id="875" r:id="rId20"/>
    <p:sldId id="876" r:id="rId21"/>
    <p:sldId id="874" r:id="rId22"/>
    <p:sldId id="879" r:id="rId23"/>
    <p:sldId id="880" r:id="rId24"/>
    <p:sldId id="877" r:id="rId25"/>
    <p:sldId id="878" r:id="rId26"/>
    <p:sldId id="881" r:id="rId27"/>
    <p:sldId id="884" r:id="rId28"/>
    <p:sldId id="885" r:id="rId29"/>
    <p:sldId id="886" r:id="rId30"/>
    <p:sldId id="887" r:id="rId31"/>
    <p:sldId id="888" r:id="rId32"/>
    <p:sldId id="889" r:id="rId33"/>
    <p:sldId id="890" r:id="rId34"/>
    <p:sldId id="891" r:id="rId35"/>
    <p:sldId id="892" r:id="rId36"/>
    <p:sldId id="893" r:id="rId37"/>
    <p:sldId id="894" r:id="rId38"/>
    <p:sldId id="895" r:id="rId39"/>
    <p:sldId id="896" r:id="rId40"/>
    <p:sldId id="898" r:id="rId41"/>
    <p:sldId id="897" r:id="rId42"/>
    <p:sldId id="899" r:id="rId43"/>
    <p:sldId id="900" r:id="rId44"/>
    <p:sldId id="862" r:id="rId45"/>
    <p:sldId id="863" r:id="rId46"/>
    <p:sldId id="864" r:id="rId47"/>
    <p:sldId id="865" r:id="rId48"/>
    <p:sldId id="388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99"/>
    <a:srgbClr val="0033CC"/>
    <a:srgbClr val="000000"/>
    <a:srgbClr val="FFFEEF"/>
    <a:srgbClr val="FFFFFF"/>
    <a:srgbClr val="C7C7C1"/>
    <a:srgbClr val="FCFFEB"/>
    <a:srgbClr val="FCFCCC"/>
    <a:srgbClr val="FFFFC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6" autoAdjust="0"/>
    <p:restoredTop sz="93260" autoAdjust="0"/>
  </p:normalViewPr>
  <p:slideViewPr>
    <p:cSldViewPr snapToGrid="0">
      <p:cViewPr varScale="1">
        <p:scale>
          <a:sx n="102" d="100"/>
          <a:sy n="102" d="100"/>
        </p:scale>
        <p:origin x="990" y="102"/>
      </p:cViewPr>
      <p:guideLst>
        <p:guide orient="horz" pos="213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2706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Noto Sans KR" panose="020B0500000000000000" pitchFamily="34" charset="-127"/>
              <a:ea typeface="Noto Sans KR" panose="020B0500000000000000" pitchFamily="34" charset="-127"/>
              <a:cs typeface="Arial" panose="00000500000000000000" charset="-122"/>
            </a:endParaRPr>
          </a:p>
        </p:txBody>
      </p:sp>
      <p:sp>
        <p:nvSpPr>
          <p:cNvPr id="3" name="Group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Noto Sans KR" panose="020B0500000000000000" pitchFamily="34" charset="-127"/>
                <a:ea typeface="Noto Sans KR" panose="020B0500000000000000" pitchFamily="34" charset="-127"/>
                <a:cs typeface="Arial" panose="00000500000000000000" charset="-122"/>
              </a:rPr>
              <a:t>2025/2/11</a:t>
            </a:fld>
            <a:endParaRPr lang="zh-CN" altLang="en-US" dirty="0">
              <a:latin typeface="Noto Sans KR" panose="020B0500000000000000" pitchFamily="34" charset="-127"/>
              <a:ea typeface="Noto Sans KR" panose="020B0500000000000000" pitchFamily="34" charset="-127"/>
              <a:cs typeface="Arial" panose="00000500000000000000" charset="-122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Noto Sans KR" panose="020B0500000000000000" pitchFamily="34" charset="-127"/>
              <a:ea typeface="Noto Sans KR" panose="020B0500000000000000" pitchFamily="34" charset="-127"/>
              <a:cs typeface="Arial" panose="00000500000000000000" charset="-122"/>
            </a:endParaRPr>
          </a:p>
        </p:txBody>
      </p:sp>
      <p:sp>
        <p:nvSpPr>
          <p:cNvPr id="5" name="Group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Noto Sans KR" panose="020B0500000000000000" pitchFamily="34" charset="-127"/>
                <a:ea typeface="Noto Sans KR" panose="020B0500000000000000" pitchFamily="34" charset="-127"/>
                <a:cs typeface="Arial" panose="00000500000000000000" charset="-122"/>
              </a:rPr>
              <a:t>‹#›</a:t>
            </a:fld>
            <a:endParaRPr lang="zh-CN" altLang="en-US" dirty="0">
              <a:latin typeface="Noto Sans KR" panose="020B0500000000000000" pitchFamily="34" charset="-127"/>
              <a:ea typeface="Noto Sans KR" panose="020B0500000000000000" pitchFamily="34" charset="-127"/>
              <a:cs typeface="Arial" panose="0000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Noto Sans KR" panose="020B0500000000000000" pitchFamily="34" charset="-127"/>
                <a:ea typeface="Noto Sans KR" panose="020B0500000000000000" pitchFamily="34" charset="-127"/>
                <a:cs typeface="Arial" panose="0000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Group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Noto Sans KR" panose="020B0500000000000000" pitchFamily="34" charset="-127"/>
                <a:ea typeface="Noto Sans KR" panose="020B0500000000000000" pitchFamily="34" charset="-127"/>
                <a:cs typeface="Arial" panose="000005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pPr/>
              <a:t>2025/2/11</a:t>
            </a:fld>
            <a:endParaRPr lang="zh-CN" altLang="en-US" dirty="0"/>
          </a:p>
        </p:txBody>
      </p:sp>
      <p:sp>
        <p:nvSpPr>
          <p:cNvPr id="6" name="Group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Noto Sans KR" panose="020B0500000000000000" pitchFamily="34" charset="-127"/>
                <a:ea typeface="Noto Sans KR" panose="020B0500000000000000" pitchFamily="34" charset="-127"/>
                <a:cs typeface="Arial" panose="0000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Group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Noto Sans KR" panose="020B0500000000000000" pitchFamily="34" charset="-127"/>
                <a:ea typeface="Noto Sans KR" panose="020B0500000000000000" pitchFamily="34" charset="-127"/>
                <a:cs typeface="Arial" panose="000005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0000500000000000000" charset="-122"/>
        <a:ea typeface="Arial" panose="00000500000000000000" charset="-122"/>
        <a:cs typeface="Arial" panose="000005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0000500000000000000" charset="-122"/>
        <a:ea typeface="Arial" panose="00000500000000000000" charset="-122"/>
        <a:cs typeface="Arial" panose="000005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0000500000000000000" charset="-122"/>
        <a:ea typeface="Arial" panose="00000500000000000000" charset="-122"/>
        <a:cs typeface="Arial" panose="000005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0000500000000000000" charset="-122"/>
        <a:ea typeface="Arial" panose="00000500000000000000" charset="-122"/>
        <a:cs typeface="Arial" panose="000005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0000500000000000000" charset="-122"/>
        <a:ea typeface="Arial" panose="00000500000000000000" charset="-122"/>
        <a:cs typeface="Arial" panose="000005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/>
          <a:lstStyle/>
          <a:p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0370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2025/2/11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482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2025/2/11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5067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2025/2/11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6654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endParaRPr dirty="0">
              <a:sym typeface="+mn-ea"/>
            </a:endParaRPr>
          </a:p>
        </p:txBody>
      </p:sp>
      <p:sp>
        <p:nvSpPr>
          <p:cNvPr id="3" name="Group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endParaRPr dirty="0">
              <a:sym typeface="+mn-ea"/>
            </a:endParaRPr>
          </a:p>
        </p:txBody>
      </p:sp>
      <p:sp>
        <p:nvSpPr>
          <p:cNvPr id="4" name="Group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2025/2/11</a:t>
            </a:fld>
            <a:endParaRPr lang="zh-CN" altLang="en-US"/>
          </a:p>
        </p:txBody>
      </p:sp>
      <p:sp>
        <p:nvSpPr>
          <p:cNvPr id="5" name="Group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Group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08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:random/>
      </p:transition>
    </mc:Choice>
    <mc:Fallback xmlns="">
      <p:transition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2025/2/11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2470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2025/2/11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8648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2025/2/11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56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2025/2/11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0556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2025/2/11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2805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2025/2/11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902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2025/2/11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7090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2025/2/11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0662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2025/2/11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2389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Object 2">
            <a:extLst>
              <a:ext uri="{FF2B5EF4-FFF2-40B4-BE49-F238E27FC236}">
                <a16:creationId xmlns:a16="http://schemas.microsoft.com/office/drawing/2014/main" id="{A52C0C77-C73C-F297-8807-8CC6FC10104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73445" y="0"/>
            <a:ext cx="7118555" cy="6874588"/>
          </a:xfrm>
          <a:prstGeom prst="rect">
            <a:avLst/>
          </a:prstGeom>
        </p:spPr>
      </p:pic>
      <p:sp>
        <p:nvSpPr>
          <p:cNvPr id="10" name="Group 13">
            <a:extLst>
              <a:ext uri="{FF2B5EF4-FFF2-40B4-BE49-F238E27FC236}">
                <a16:creationId xmlns:a16="http://schemas.microsoft.com/office/drawing/2014/main" id="{9E895D2F-39B5-99AC-B8A1-20219E576B0B}"/>
              </a:ext>
            </a:extLst>
          </p:cNvPr>
          <p:cNvSpPr txBox="1"/>
          <p:nvPr/>
        </p:nvSpPr>
        <p:spPr>
          <a:xfrm>
            <a:off x="452197" y="2462910"/>
            <a:ext cx="5206510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7200" spc="-150">
                <a:ln w="47625"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나눔스퀘어 ExtraBold" panose="020B0600000101010101" pitchFamily="50" charset="-127"/>
                <a:cs typeface="KoPubWorld돋움체 Light" panose="00000300000000000000" pitchFamily="2" charset="-127"/>
              </a:rPr>
              <a:t>PROJECT</a:t>
            </a:r>
            <a:endParaRPr lang="en-US" altLang="zh-CN" sz="7200" spc="-150" dirty="0">
              <a:ln w="47625"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나눔스퀘어 ExtraBold" panose="020B0600000101010101" pitchFamily="50" charset="-127"/>
              <a:cs typeface="KoPubWorld돋움체 Light" panose="00000300000000000000" pitchFamily="2" charset="-127"/>
            </a:endParaRPr>
          </a:p>
          <a:p>
            <a:pPr>
              <a:lnSpc>
                <a:spcPct val="80000"/>
              </a:lnSpc>
            </a:pPr>
            <a:r>
              <a:rPr lang="en-US" altLang="zh-CN" sz="7200" spc="-150">
                <a:ln w="4762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나눔스퀘어 ExtraBold" panose="020B0600000101010101" pitchFamily="50" charset="-127"/>
                <a:cs typeface="KoPubWorld돋움체 Light" panose="00000300000000000000" pitchFamily="2" charset="-127"/>
              </a:rPr>
              <a:t>INTR</a:t>
            </a:r>
            <a:endParaRPr lang="en-US" altLang="zh-CN" sz="7200" spc="-150" dirty="0">
              <a:ln w="4762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나눔스퀘어 ExtraBold" panose="020B0600000101010101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1" name="더하기 기호 10">
            <a:extLst>
              <a:ext uri="{FF2B5EF4-FFF2-40B4-BE49-F238E27FC236}">
                <a16:creationId xmlns:a16="http://schemas.microsoft.com/office/drawing/2014/main" id="{173FE362-1FA3-4641-DDE0-CBD7761124DB}"/>
              </a:ext>
            </a:extLst>
          </p:cNvPr>
          <p:cNvSpPr/>
          <p:nvPr/>
        </p:nvSpPr>
        <p:spPr>
          <a:xfrm>
            <a:off x="2793264" y="3357534"/>
            <a:ext cx="373303" cy="391174"/>
          </a:xfrm>
          <a:prstGeom prst="mathPlus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00"/>
              </a:solidFill>
              <a:latin typeface="Noto Sans KR" panose="020B0500000000000000" pitchFamily="34" charset="-127"/>
              <a:ea typeface="Noto Sans KR Medium" panose="020B0600000000000000" pitchFamily="34" charset="-127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Object 13">
            <a:extLst>
              <a:ext uri="{FF2B5EF4-FFF2-40B4-BE49-F238E27FC236}">
                <a16:creationId xmlns:a16="http://schemas.microsoft.com/office/drawing/2014/main" id="{39DD8A6C-3597-3B3E-4A38-46C2D1B979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13680" t="297" r="8701" b="3718"/>
          <a:stretch/>
        </p:blipFill>
        <p:spPr>
          <a:xfrm>
            <a:off x="8976980" y="-2"/>
            <a:ext cx="3237822" cy="6857999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A10F1FA6-E524-E01F-7262-999A4FD2B3C2}"/>
              </a:ext>
            </a:extLst>
          </p:cNvPr>
          <p:cNvSpPr/>
          <p:nvPr/>
        </p:nvSpPr>
        <p:spPr>
          <a:xfrm>
            <a:off x="495476" y="9268"/>
            <a:ext cx="2691934" cy="6857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3" name="Group 8">
            <a:extLst>
              <a:ext uri="{FF2B5EF4-FFF2-40B4-BE49-F238E27FC236}">
                <a16:creationId xmlns:a16="http://schemas.microsoft.com/office/drawing/2014/main" id="{DD9FCBE0-D603-4C23-AAE6-94EEA4954A11}"/>
              </a:ext>
            </a:extLst>
          </p:cNvPr>
          <p:cNvSpPr txBox="1"/>
          <p:nvPr/>
        </p:nvSpPr>
        <p:spPr>
          <a:xfrm>
            <a:off x="10167631" y="1081702"/>
            <a:ext cx="1670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주요 화면 및 기능 소개</a:t>
            </a:r>
            <a:endParaRPr lang="en-US" altLang="zh-CN" sz="1200" dirty="0">
              <a:solidFill>
                <a:schemeClr val="bg1"/>
              </a:solidFill>
              <a:latin typeface="원신한 Light" panose="020B0303000000000000" pitchFamily="50" charset="-127"/>
              <a:ea typeface="원신한 Light" panose="020B0303000000000000" pitchFamily="50" charset="-127"/>
              <a:cs typeface="KoPubWorld돋움체 Light" panose="00000300000000000000" pitchFamily="2" charset="-127"/>
              <a:sym typeface="+mn-lt"/>
            </a:endParaRPr>
          </a:p>
        </p:txBody>
      </p:sp>
      <p:sp>
        <p:nvSpPr>
          <p:cNvPr id="37" name="Group 12">
            <a:extLst>
              <a:ext uri="{FF2B5EF4-FFF2-40B4-BE49-F238E27FC236}">
                <a16:creationId xmlns:a16="http://schemas.microsoft.com/office/drawing/2014/main" id="{8D0D2D14-E802-4616-817C-A38371FDD579}"/>
              </a:ext>
            </a:extLst>
          </p:cNvPr>
          <p:cNvSpPr txBox="1"/>
          <p:nvPr/>
        </p:nvSpPr>
        <p:spPr>
          <a:xfrm>
            <a:off x="9966960" y="255241"/>
            <a:ext cx="1945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목 차</a:t>
            </a:r>
            <a:endParaRPr lang="en-US" altLang="zh-CN" sz="40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F337552-19F7-5812-C7C0-A92A546AB08D}"/>
              </a:ext>
            </a:extLst>
          </p:cNvPr>
          <p:cNvCxnSpPr>
            <a:cxnSpLocks/>
          </p:cNvCxnSpPr>
          <p:nvPr/>
        </p:nvCxnSpPr>
        <p:spPr>
          <a:xfrm>
            <a:off x="25400" y="1630983"/>
            <a:ext cx="1217612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D78E74B-AA18-1F27-B335-45477723AB81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5" name="Group 13">
            <a:extLst>
              <a:ext uri="{FF2B5EF4-FFF2-40B4-BE49-F238E27FC236}">
                <a16:creationId xmlns:a16="http://schemas.microsoft.com/office/drawing/2014/main" id="{F5EB9DAF-50BC-620C-7316-EE4BAA8BDFFA}"/>
              </a:ext>
            </a:extLst>
          </p:cNvPr>
          <p:cNvSpPr txBox="1"/>
          <p:nvPr/>
        </p:nvSpPr>
        <p:spPr>
          <a:xfrm>
            <a:off x="640026" y="498906"/>
            <a:ext cx="2547384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3600">
                <a:ln w="47625"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나눔스퀘어 ExtraBold" panose="020B0600000101010101" pitchFamily="50" charset="-127"/>
                <a:cs typeface="KoPubWorld돋움체 Light" panose="00000300000000000000" pitchFamily="2" charset="-127"/>
              </a:rPr>
              <a:t>PROJECT</a:t>
            </a:r>
            <a:endParaRPr lang="en-US" altLang="zh-CN" sz="3600" dirty="0">
              <a:ln w="47625"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나눔스퀘어 ExtraBold" panose="020B0600000101010101" pitchFamily="50" charset="-127"/>
              <a:cs typeface="KoPubWorld돋움체 Light" panose="00000300000000000000" pitchFamily="2" charset="-127"/>
            </a:endParaRPr>
          </a:p>
          <a:p>
            <a:pPr>
              <a:lnSpc>
                <a:spcPct val="80000"/>
              </a:lnSpc>
            </a:pPr>
            <a:r>
              <a:rPr lang="en-US" altLang="zh-CN" sz="3600">
                <a:ln w="4762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나눔스퀘어 ExtraBold" panose="020B0600000101010101" pitchFamily="50" charset="-127"/>
                <a:cs typeface="KoPubWorld돋움체 Light" panose="00000300000000000000" pitchFamily="2" charset="-127"/>
              </a:rPr>
              <a:t>INTR</a:t>
            </a:r>
            <a:endParaRPr lang="en-US" altLang="zh-CN" sz="3600" dirty="0">
              <a:ln w="4762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나눔스퀘어 ExtraBold" panose="020B0600000101010101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47" name="더하기 기호 46">
            <a:extLst>
              <a:ext uri="{FF2B5EF4-FFF2-40B4-BE49-F238E27FC236}">
                <a16:creationId xmlns:a16="http://schemas.microsoft.com/office/drawing/2014/main" id="{5D63454F-2870-0565-550D-BDB2C3E34D35}"/>
              </a:ext>
            </a:extLst>
          </p:cNvPr>
          <p:cNvSpPr/>
          <p:nvPr/>
        </p:nvSpPr>
        <p:spPr>
          <a:xfrm>
            <a:off x="1898985" y="927737"/>
            <a:ext cx="225894" cy="236708"/>
          </a:xfrm>
          <a:prstGeom prst="mathPlus">
            <a:avLst/>
          </a:prstGeom>
          <a:solidFill>
            <a:srgbClr val="FFFF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00"/>
              </a:solidFill>
              <a:latin typeface="Noto Sans KR" panose="020B05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0DDBAA8-FE7A-3BEB-9168-963D6E57E2EE}"/>
              </a:ext>
            </a:extLst>
          </p:cNvPr>
          <p:cNvGrpSpPr/>
          <p:nvPr/>
        </p:nvGrpSpPr>
        <p:grpSpPr>
          <a:xfrm>
            <a:off x="3251068" y="2958004"/>
            <a:ext cx="3135640" cy="1100173"/>
            <a:chOff x="2114311" y="2114010"/>
            <a:chExt cx="3205189" cy="1100173"/>
          </a:xfrm>
        </p:grpSpPr>
        <p:sp>
          <p:nvSpPr>
            <p:cNvPr id="12" name="Group 9">
              <a:extLst>
                <a:ext uri="{FF2B5EF4-FFF2-40B4-BE49-F238E27FC236}">
                  <a16:creationId xmlns:a16="http://schemas.microsoft.com/office/drawing/2014/main" id="{AD1116B5-ABB0-A6F3-7D55-94610629969A}"/>
                </a:ext>
              </a:extLst>
            </p:cNvPr>
            <p:cNvSpPr txBox="1"/>
            <p:nvPr/>
          </p:nvSpPr>
          <p:spPr>
            <a:xfrm>
              <a:off x="2114311" y="2114010"/>
              <a:ext cx="10730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Noto Sans KR Medium" panose="020B0600000000000000" pitchFamily="34" charset="-127"/>
                <a:cs typeface="KoPubWorld돋움체 Light" panose="00000300000000000000" pitchFamily="2" charset="-127"/>
                <a:sym typeface="+mn-lt"/>
              </a:endParaRPr>
            </a:p>
          </p:txBody>
        </p:sp>
        <p:sp>
          <p:nvSpPr>
            <p:cNvPr id="15" name="Group 9">
              <a:extLst>
                <a:ext uri="{FF2B5EF4-FFF2-40B4-BE49-F238E27FC236}">
                  <a16:creationId xmlns:a16="http://schemas.microsoft.com/office/drawing/2014/main" id="{29A7028A-5FA5-C17A-C6C6-F360011CF62B}"/>
                </a:ext>
              </a:extLst>
            </p:cNvPr>
            <p:cNvSpPr txBox="1"/>
            <p:nvPr/>
          </p:nvSpPr>
          <p:spPr>
            <a:xfrm>
              <a:off x="2212762" y="2114010"/>
              <a:ext cx="13048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2.1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메인 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(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사용자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)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Noto Sans KR Medium" panose="020B0600000000000000" pitchFamily="34" charset="-127"/>
                <a:cs typeface="KoPubWorld돋움체 Light" panose="00000300000000000000" pitchFamily="2" charset="-127"/>
                <a:sym typeface="+mn-lt"/>
              </a:endParaRPr>
            </a:p>
          </p:txBody>
        </p:sp>
        <p:sp>
          <p:nvSpPr>
            <p:cNvPr id="21" name="Group 9">
              <a:extLst>
                <a:ext uri="{FF2B5EF4-FFF2-40B4-BE49-F238E27FC236}">
                  <a16:creationId xmlns:a16="http://schemas.microsoft.com/office/drawing/2014/main" id="{F2B241FC-0067-A6C0-C7DC-03C3EB2368C7}"/>
                </a:ext>
              </a:extLst>
            </p:cNvPr>
            <p:cNvSpPr txBox="1"/>
            <p:nvPr/>
          </p:nvSpPr>
          <p:spPr>
            <a:xfrm>
              <a:off x="2212763" y="2507978"/>
              <a:ext cx="11842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2.2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공유정보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Noto Sans KR Medium" panose="020B0600000000000000" pitchFamily="34" charset="-127"/>
                <a:cs typeface="KoPubWorld돋움체 Light" panose="00000300000000000000" pitchFamily="2" charset="-127"/>
                <a:sym typeface="+mn-lt"/>
              </a:endParaRPr>
            </a:p>
          </p:txBody>
        </p:sp>
        <p:sp>
          <p:nvSpPr>
            <p:cNvPr id="35" name="Group 9">
              <a:extLst>
                <a:ext uri="{FF2B5EF4-FFF2-40B4-BE49-F238E27FC236}">
                  <a16:creationId xmlns:a16="http://schemas.microsoft.com/office/drawing/2014/main" id="{300A1300-30F3-2F2B-A4FF-4D002E8C5ECE}"/>
                </a:ext>
              </a:extLst>
            </p:cNvPr>
            <p:cNvSpPr txBox="1"/>
            <p:nvPr/>
          </p:nvSpPr>
          <p:spPr>
            <a:xfrm>
              <a:off x="3805392" y="2120318"/>
              <a:ext cx="15141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2.4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업무관리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Noto Sans KR Medium" panose="020B0600000000000000" pitchFamily="34" charset="-127"/>
                <a:cs typeface="KoPubWorld돋움체 Light" panose="00000300000000000000" pitchFamily="2" charset="-127"/>
                <a:sym typeface="+mn-lt"/>
              </a:endParaRPr>
            </a:p>
          </p:txBody>
        </p:sp>
        <p:sp>
          <p:nvSpPr>
            <p:cNvPr id="40" name="Group 9">
              <a:extLst>
                <a:ext uri="{FF2B5EF4-FFF2-40B4-BE49-F238E27FC236}">
                  <a16:creationId xmlns:a16="http://schemas.microsoft.com/office/drawing/2014/main" id="{0F009AC3-78B2-A150-AADF-BB76954C1D63}"/>
                </a:ext>
              </a:extLst>
            </p:cNvPr>
            <p:cNvSpPr txBox="1"/>
            <p:nvPr/>
          </p:nvSpPr>
          <p:spPr>
            <a:xfrm>
              <a:off x="3805390" y="2507977"/>
              <a:ext cx="11842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2.5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인사정보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Noto Sans KR Medium" panose="020B0600000000000000" pitchFamily="34" charset="-127"/>
                <a:cs typeface="KoPubWorld돋움체 Light" panose="00000300000000000000" pitchFamily="2" charset="-127"/>
                <a:sym typeface="+mn-lt"/>
              </a:endParaRPr>
            </a:p>
          </p:txBody>
        </p:sp>
        <p:sp>
          <p:nvSpPr>
            <p:cNvPr id="42" name="Group 9">
              <a:extLst>
                <a:ext uri="{FF2B5EF4-FFF2-40B4-BE49-F238E27FC236}">
                  <a16:creationId xmlns:a16="http://schemas.microsoft.com/office/drawing/2014/main" id="{0C9696A1-917F-EBFD-7066-3BFF84786019}"/>
                </a:ext>
              </a:extLst>
            </p:cNvPr>
            <p:cNvSpPr txBox="1"/>
            <p:nvPr/>
          </p:nvSpPr>
          <p:spPr>
            <a:xfrm>
              <a:off x="2212763" y="2937184"/>
              <a:ext cx="11842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2.3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전자결재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Noto Sans KR Medium" panose="020B0600000000000000" pitchFamily="34" charset="-127"/>
                <a:cs typeface="KoPubWorld돋움체 Light" panose="00000300000000000000" pitchFamily="2" charset="-127"/>
                <a:sym typeface="+mn-lt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6102550F-136A-FBE9-FB1B-70F39744DA60}"/>
              </a:ext>
            </a:extLst>
          </p:cNvPr>
          <p:cNvGrpSpPr/>
          <p:nvPr/>
        </p:nvGrpSpPr>
        <p:grpSpPr>
          <a:xfrm>
            <a:off x="3348930" y="4630877"/>
            <a:ext cx="3106734" cy="1106041"/>
            <a:chOff x="3349799" y="2114010"/>
            <a:chExt cx="3106734" cy="1106041"/>
          </a:xfrm>
        </p:grpSpPr>
        <p:sp>
          <p:nvSpPr>
            <p:cNvPr id="63" name="Group 9">
              <a:extLst>
                <a:ext uri="{FF2B5EF4-FFF2-40B4-BE49-F238E27FC236}">
                  <a16:creationId xmlns:a16="http://schemas.microsoft.com/office/drawing/2014/main" id="{40ADF6DA-C38E-3289-5C8C-F39D5F4D9057}"/>
                </a:ext>
              </a:extLst>
            </p:cNvPr>
            <p:cNvSpPr txBox="1"/>
            <p:nvPr/>
          </p:nvSpPr>
          <p:spPr>
            <a:xfrm>
              <a:off x="3349799" y="2114010"/>
              <a:ext cx="13048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3.1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메인 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(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관리자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)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Noto Sans KR Medium" panose="020B0600000000000000" pitchFamily="34" charset="-127"/>
                <a:cs typeface="KoPubWorld돋움체 Light" panose="00000300000000000000" pitchFamily="2" charset="-127"/>
                <a:sym typeface="+mn-lt"/>
              </a:endParaRPr>
            </a:p>
          </p:txBody>
        </p:sp>
        <p:sp>
          <p:nvSpPr>
            <p:cNvPr id="64" name="Group 9">
              <a:extLst>
                <a:ext uri="{FF2B5EF4-FFF2-40B4-BE49-F238E27FC236}">
                  <a16:creationId xmlns:a16="http://schemas.microsoft.com/office/drawing/2014/main" id="{9D0FD471-B2AC-B4A3-46A0-0A017198DDC0}"/>
                </a:ext>
              </a:extLst>
            </p:cNvPr>
            <p:cNvSpPr txBox="1"/>
            <p:nvPr/>
          </p:nvSpPr>
          <p:spPr>
            <a:xfrm>
              <a:off x="3349799" y="2507978"/>
              <a:ext cx="14699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3.2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공유정보 관리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Noto Sans KR Medium" panose="020B0600000000000000" pitchFamily="34" charset="-127"/>
                <a:cs typeface="KoPubWorld돋움체 Light" panose="00000300000000000000" pitchFamily="2" charset="-127"/>
                <a:sym typeface="+mn-lt"/>
              </a:endParaRPr>
            </a:p>
          </p:txBody>
        </p:sp>
        <p:sp>
          <p:nvSpPr>
            <p:cNvPr id="65" name="Group 9">
              <a:extLst>
                <a:ext uri="{FF2B5EF4-FFF2-40B4-BE49-F238E27FC236}">
                  <a16:creationId xmlns:a16="http://schemas.microsoft.com/office/drawing/2014/main" id="{F3411B52-2E28-0893-D1DD-18DDF537EB5C}"/>
                </a:ext>
              </a:extLst>
            </p:cNvPr>
            <p:cNvSpPr txBox="1"/>
            <p:nvPr/>
          </p:nvSpPr>
          <p:spPr>
            <a:xfrm>
              <a:off x="4942425" y="2120318"/>
              <a:ext cx="15141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3.4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인사정보 관리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Noto Sans KR Medium" panose="020B0600000000000000" pitchFamily="34" charset="-127"/>
                <a:cs typeface="KoPubWorld돋움체 Light" panose="00000300000000000000" pitchFamily="2" charset="-127"/>
                <a:sym typeface="+mn-lt"/>
              </a:endParaRPr>
            </a:p>
          </p:txBody>
        </p:sp>
        <p:sp>
          <p:nvSpPr>
            <p:cNvPr id="66" name="Group 9">
              <a:extLst>
                <a:ext uri="{FF2B5EF4-FFF2-40B4-BE49-F238E27FC236}">
                  <a16:creationId xmlns:a16="http://schemas.microsoft.com/office/drawing/2014/main" id="{068B5B14-E12D-24F1-2874-DB21120B275F}"/>
                </a:ext>
              </a:extLst>
            </p:cNvPr>
            <p:cNvSpPr txBox="1"/>
            <p:nvPr/>
          </p:nvSpPr>
          <p:spPr>
            <a:xfrm>
              <a:off x="4942424" y="2507977"/>
              <a:ext cx="13437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3.6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시스템 관리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Noto Sans KR Medium" panose="020B0600000000000000" pitchFamily="34" charset="-127"/>
                <a:cs typeface="KoPubWorld돋움체 Light" panose="00000300000000000000" pitchFamily="2" charset="-127"/>
                <a:sym typeface="+mn-lt"/>
              </a:endParaRPr>
            </a:p>
          </p:txBody>
        </p:sp>
        <p:sp>
          <p:nvSpPr>
            <p:cNvPr id="67" name="Group 9">
              <a:extLst>
                <a:ext uri="{FF2B5EF4-FFF2-40B4-BE49-F238E27FC236}">
                  <a16:creationId xmlns:a16="http://schemas.microsoft.com/office/drawing/2014/main" id="{8CE48015-6A7F-CC76-729F-AF3482A90AA9}"/>
                </a:ext>
              </a:extLst>
            </p:cNvPr>
            <p:cNvSpPr txBox="1"/>
            <p:nvPr/>
          </p:nvSpPr>
          <p:spPr>
            <a:xfrm>
              <a:off x="4942425" y="2943052"/>
              <a:ext cx="11842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3.7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권한 관리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Noto Sans KR Medium" panose="020B0600000000000000" pitchFamily="34" charset="-127"/>
                <a:cs typeface="KoPubWorld돋움체 Light" panose="00000300000000000000" pitchFamily="2" charset="-127"/>
                <a:sym typeface="+mn-lt"/>
              </a:endParaRPr>
            </a:p>
          </p:txBody>
        </p:sp>
        <p:sp>
          <p:nvSpPr>
            <p:cNvPr id="68" name="Group 9">
              <a:extLst>
                <a:ext uri="{FF2B5EF4-FFF2-40B4-BE49-F238E27FC236}">
                  <a16:creationId xmlns:a16="http://schemas.microsoft.com/office/drawing/2014/main" id="{2E6B041A-3225-B383-18AC-F91CDC178543}"/>
                </a:ext>
              </a:extLst>
            </p:cNvPr>
            <p:cNvSpPr txBox="1"/>
            <p:nvPr/>
          </p:nvSpPr>
          <p:spPr>
            <a:xfrm>
              <a:off x="3349799" y="2937184"/>
              <a:ext cx="15926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3.3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템플릿 관리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Noto Sans KR Medium" panose="020B0600000000000000" pitchFamily="34" charset="-127"/>
                <a:cs typeface="KoPubWorld돋움체 Light" panose="00000300000000000000" pitchFamily="2" charset="-127"/>
                <a:sym typeface="+mn-lt"/>
              </a:endParaRPr>
            </a:p>
          </p:txBody>
        </p:sp>
      </p:grpSp>
      <p:sp>
        <p:nvSpPr>
          <p:cNvPr id="5" name="Group 12">
            <a:extLst>
              <a:ext uri="{FF2B5EF4-FFF2-40B4-BE49-F238E27FC236}">
                <a16:creationId xmlns:a16="http://schemas.microsoft.com/office/drawing/2014/main" id="{FB264683-F503-2980-279A-31BC4C75414C}"/>
              </a:ext>
            </a:extLst>
          </p:cNvPr>
          <p:cNvSpPr txBox="1"/>
          <p:nvPr/>
        </p:nvSpPr>
        <p:spPr>
          <a:xfrm>
            <a:off x="2004221" y="2141387"/>
            <a:ext cx="93694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>
                <a:ln w="47625">
                  <a:noFill/>
                </a:ln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나눔스퀘어 ExtraBold" panose="020B0600000101010101" pitchFamily="50" charset="-127"/>
                <a:cs typeface="KoPubWorld돋움체 Light" panose="00000300000000000000" pitchFamily="2" charset="-127"/>
              </a:rPr>
              <a:t>LOGIN</a:t>
            </a:r>
            <a:endParaRPr lang="en-US" altLang="zh-CN" dirty="0">
              <a:ln w="47625">
                <a:noFill/>
              </a:ln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나눔스퀘어 ExtraBold" panose="020B0600000101010101" pitchFamily="50" charset="-127"/>
              <a:cs typeface="KoPubWorld돋움체 Light" panose="000003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64D7FEF-DBB1-8B9D-183A-7DF84285480F}"/>
              </a:ext>
            </a:extLst>
          </p:cNvPr>
          <p:cNvGrpSpPr/>
          <p:nvPr/>
        </p:nvGrpSpPr>
        <p:grpSpPr>
          <a:xfrm>
            <a:off x="3251068" y="2144331"/>
            <a:ext cx="3135640" cy="283307"/>
            <a:chOff x="2114311" y="2114010"/>
            <a:chExt cx="3205189" cy="283307"/>
          </a:xfrm>
        </p:grpSpPr>
        <p:sp>
          <p:nvSpPr>
            <p:cNvPr id="7" name="Group 9">
              <a:extLst>
                <a:ext uri="{FF2B5EF4-FFF2-40B4-BE49-F238E27FC236}">
                  <a16:creationId xmlns:a16="http://schemas.microsoft.com/office/drawing/2014/main" id="{3DB36D35-751F-980F-1C12-966F165053BC}"/>
                </a:ext>
              </a:extLst>
            </p:cNvPr>
            <p:cNvSpPr txBox="1"/>
            <p:nvPr/>
          </p:nvSpPr>
          <p:spPr>
            <a:xfrm>
              <a:off x="2114311" y="2114010"/>
              <a:ext cx="10730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Noto Sans KR Medium" panose="020B0600000000000000" pitchFamily="34" charset="-127"/>
                <a:cs typeface="KoPubWorld돋움체 Light" panose="00000300000000000000" pitchFamily="2" charset="-127"/>
                <a:sym typeface="+mn-lt"/>
              </a:endParaRPr>
            </a:p>
          </p:txBody>
        </p:sp>
        <p:sp>
          <p:nvSpPr>
            <p:cNvPr id="11" name="Group 9">
              <a:extLst>
                <a:ext uri="{FF2B5EF4-FFF2-40B4-BE49-F238E27FC236}">
                  <a16:creationId xmlns:a16="http://schemas.microsoft.com/office/drawing/2014/main" id="{192A519C-591A-73E5-0391-1E328C42AFBE}"/>
                </a:ext>
              </a:extLst>
            </p:cNvPr>
            <p:cNvSpPr txBox="1"/>
            <p:nvPr/>
          </p:nvSpPr>
          <p:spPr>
            <a:xfrm>
              <a:off x="2212762" y="2114010"/>
              <a:ext cx="13048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1.1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로그인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Noto Sans KR Medium" panose="020B0600000000000000" pitchFamily="34" charset="-127"/>
                <a:cs typeface="KoPubWorld돋움체 Light" panose="00000300000000000000" pitchFamily="2" charset="-127"/>
                <a:sym typeface="+mn-lt"/>
              </a:endParaRPr>
            </a:p>
          </p:txBody>
        </p:sp>
        <p:sp>
          <p:nvSpPr>
            <p:cNvPr id="16" name="Group 9">
              <a:extLst>
                <a:ext uri="{FF2B5EF4-FFF2-40B4-BE49-F238E27FC236}">
                  <a16:creationId xmlns:a16="http://schemas.microsoft.com/office/drawing/2014/main" id="{3245DBB5-090E-7675-5477-52E6E379E950}"/>
                </a:ext>
              </a:extLst>
            </p:cNvPr>
            <p:cNvSpPr txBox="1"/>
            <p:nvPr/>
          </p:nvSpPr>
          <p:spPr>
            <a:xfrm>
              <a:off x="3805392" y="2120318"/>
              <a:ext cx="15141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1.2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+mn-lt"/>
                </a:rPr>
                <a:t>정보 찾기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Noto Sans KR Medium" panose="020B0600000000000000" pitchFamily="34" charset="-127"/>
                <a:cs typeface="KoPubWorld돋움체 Light" panose="00000300000000000000" pitchFamily="2" charset="-127"/>
                <a:sym typeface="+mn-lt"/>
              </a:endParaRPr>
            </a:p>
          </p:txBody>
        </p:sp>
      </p:grpSp>
      <p:sp>
        <p:nvSpPr>
          <p:cNvPr id="19" name="Group 12">
            <a:extLst>
              <a:ext uri="{FF2B5EF4-FFF2-40B4-BE49-F238E27FC236}">
                <a16:creationId xmlns:a16="http://schemas.microsoft.com/office/drawing/2014/main" id="{DC93D38A-F5E8-5F70-E2AC-D77E9B1788FE}"/>
              </a:ext>
            </a:extLst>
          </p:cNvPr>
          <p:cNvSpPr txBox="1"/>
          <p:nvPr/>
        </p:nvSpPr>
        <p:spPr>
          <a:xfrm>
            <a:off x="2004220" y="2971909"/>
            <a:ext cx="86153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>
                <a:ln w="47625">
                  <a:noFill/>
                </a:ln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나눔스퀘어 ExtraBold" panose="020B0600000101010101" pitchFamily="50" charset="-127"/>
                <a:cs typeface="KoPubWorld돋움체 Light" panose="00000300000000000000" pitchFamily="2" charset="-127"/>
              </a:rPr>
              <a:t>USER</a:t>
            </a:r>
            <a:endParaRPr lang="en-US" altLang="zh-CN" dirty="0">
              <a:ln w="47625">
                <a:noFill/>
              </a:ln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나눔스퀘어 ExtraBold" panose="020B0600000101010101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20" name="Group 12">
            <a:extLst>
              <a:ext uri="{FF2B5EF4-FFF2-40B4-BE49-F238E27FC236}">
                <a16:creationId xmlns:a16="http://schemas.microsoft.com/office/drawing/2014/main" id="{B3C9E8F3-05E8-FB14-9E9E-2971FF7D7B3A}"/>
              </a:ext>
            </a:extLst>
          </p:cNvPr>
          <p:cNvSpPr txBox="1"/>
          <p:nvPr/>
        </p:nvSpPr>
        <p:spPr>
          <a:xfrm>
            <a:off x="2004221" y="4641466"/>
            <a:ext cx="1059494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>
                <a:ln w="47625">
                  <a:noFill/>
                </a:ln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나눔스퀘어 ExtraBold" panose="020B0600000101010101" pitchFamily="50" charset="-127"/>
                <a:cs typeface="KoPubWorld돋움체 Light" panose="00000300000000000000" pitchFamily="2" charset="-127"/>
              </a:rPr>
              <a:t>ADMIN</a:t>
            </a:r>
            <a:endParaRPr lang="en-US" altLang="zh-CN" dirty="0">
              <a:ln w="47625">
                <a:noFill/>
              </a:ln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나눔스퀘어 ExtraBold" panose="020B0600000101010101" pitchFamily="50" charset="-127"/>
              <a:cs typeface="KoPubWorld돋움체 Light" panose="00000300000000000000" pitchFamily="2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5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:random/>
      </p:transition>
    </mc:Choice>
    <mc:Fallback xmlns="">
      <p:transition advClick="0" advTm="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917FFFE-339B-9A1B-1209-49C77F0B9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76" y="2001839"/>
            <a:ext cx="7705780" cy="4140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D14FA27-794D-B66E-A2B6-3354C3CBF313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BF69B8-7418-3596-E129-7D5D1C9D7A1A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CA9D996-57E8-EED8-70E5-8B1A0B1CBB60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7D898CE-40BD-B2F9-FBBB-292306B1809B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12F2D97-FCED-AE8F-CB95-DC4EC7A1D0EA}"/>
              </a:ext>
            </a:extLst>
          </p:cNvPr>
          <p:cNvSpPr txBox="1"/>
          <p:nvPr/>
        </p:nvSpPr>
        <p:spPr>
          <a:xfrm>
            <a:off x="749808" y="339584"/>
            <a:ext cx="25202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1.1 </a:t>
            </a:r>
            <a:r>
              <a:rPr lang="ko-KR" altLang="en-US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로그인</a:t>
            </a:r>
            <a:endParaRPr lang="ko-KR" altLang="en-US" sz="4000" dirty="0">
              <a:solidFill>
                <a:srgbClr val="01248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F0D1B4F-0E63-DA79-622D-52C26CD8E74D}"/>
              </a:ext>
            </a:extLst>
          </p:cNvPr>
          <p:cNvGrpSpPr/>
          <p:nvPr/>
        </p:nvGrpSpPr>
        <p:grpSpPr>
          <a:xfrm>
            <a:off x="884876" y="1481006"/>
            <a:ext cx="2655014" cy="343547"/>
            <a:chOff x="875732" y="1318107"/>
            <a:chExt cx="2655014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E410A319-E1F7-D38A-4B92-199B42D7A2DD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21401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67726E24-2231-80C8-389C-AA22961D552D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로그인 화면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23BCDF6-DD2F-178A-534B-132A3601A3CB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5EF75A57-4A05-48F9-8966-7507905E2562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0453B204-59E8-7282-BFC0-9348252ACD90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E6C707C6-95F9-EF0E-E6FD-6415E3C19756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1" name="Group 65">
            <a:extLst>
              <a:ext uri="{FF2B5EF4-FFF2-40B4-BE49-F238E27FC236}">
                <a16:creationId xmlns:a16="http://schemas.microsoft.com/office/drawing/2014/main" id="{702DD598-F2E6-33E1-95A7-CB4943EB4369}"/>
              </a:ext>
            </a:extLst>
          </p:cNvPr>
          <p:cNvSpPr txBox="1"/>
          <p:nvPr/>
        </p:nvSpPr>
        <p:spPr>
          <a:xfrm>
            <a:off x="3386996" y="4071839"/>
            <a:ext cx="305787" cy="3341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①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12" name="Group 65">
            <a:extLst>
              <a:ext uri="{FF2B5EF4-FFF2-40B4-BE49-F238E27FC236}">
                <a16:creationId xmlns:a16="http://schemas.microsoft.com/office/drawing/2014/main" id="{296BAAD9-8707-99EC-68E8-AB0D45DE0DCF}"/>
              </a:ext>
            </a:extLst>
          </p:cNvPr>
          <p:cNvSpPr txBox="1"/>
          <p:nvPr/>
        </p:nvSpPr>
        <p:spPr>
          <a:xfrm>
            <a:off x="3229513" y="4396425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②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13" name="Group 65">
            <a:extLst>
              <a:ext uri="{FF2B5EF4-FFF2-40B4-BE49-F238E27FC236}">
                <a16:creationId xmlns:a16="http://schemas.microsoft.com/office/drawing/2014/main" id="{B8EB9DBB-2DB3-DCB8-2808-14ED9C4505F4}"/>
              </a:ext>
            </a:extLst>
          </p:cNvPr>
          <p:cNvSpPr txBox="1"/>
          <p:nvPr/>
        </p:nvSpPr>
        <p:spPr>
          <a:xfrm>
            <a:off x="4716871" y="3349498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③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39A00218-9338-5E45-84D5-7308EFDB58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415216"/>
              </p:ext>
            </p:extLst>
          </p:nvPr>
        </p:nvGraphicFramePr>
        <p:xfrm>
          <a:off x="8840674" y="1536138"/>
          <a:ext cx="3027573" cy="4445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797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2527776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로그인을 클릭하여 사용자 메인화면으로 이동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129145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아이디 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/ 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비밀번호 찾기 팝업 출력 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권한 소유자 목록</a:t>
                      </a:r>
                      <a:endParaRPr lang="en-US" altLang="ko-KR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시스템 내 권한과 권한 소유자가 존재</a:t>
                      </a:r>
                      <a:endParaRPr lang="en-US" altLang="ko-KR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권한에 따라서 메뉴를 숨기거나 보일 수 있다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.</a:t>
                      </a: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endParaRPr lang="en-US" altLang="ko-KR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(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선택시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 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아이디와 비밀번호가 자동으로 세팅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)</a:t>
                      </a: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9364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741864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78575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042968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6736241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022116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2625441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162742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9222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B876D-9C08-2498-3FD7-41ED85590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09CBA28-1080-3A11-7C9C-97BAB1415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76" y="1977633"/>
            <a:ext cx="7728268" cy="4140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B2AE144-1A14-B663-CBAE-F5FB9BF3F2ED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D49706E-1CE1-DC10-E8F1-290CD76A3EA7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F87C31C-B3ED-DEDB-FE91-9C15D7FF8E08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806AE7B-A498-2841-509C-50FAFC953E4F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209A6A05-F69D-5B9B-A833-1D74578A0A57}"/>
              </a:ext>
            </a:extLst>
          </p:cNvPr>
          <p:cNvSpPr txBox="1"/>
          <p:nvPr/>
        </p:nvSpPr>
        <p:spPr>
          <a:xfrm>
            <a:off x="749808" y="339584"/>
            <a:ext cx="31085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1.2 </a:t>
            </a:r>
            <a:r>
              <a:rPr lang="ko-KR" altLang="en-US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정보 찾기</a:t>
            </a:r>
            <a:endParaRPr lang="ko-KR" altLang="en-US" sz="4000" dirty="0">
              <a:solidFill>
                <a:srgbClr val="01248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CF58A84-0053-32FE-EC73-C3E06B8E09E3}"/>
              </a:ext>
            </a:extLst>
          </p:cNvPr>
          <p:cNvGrpSpPr/>
          <p:nvPr/>
        </p:nvGrpSpPr>
        <p:grpSpPr>
          <a:xfrm>
            <a:off x="884876" y="1481006"/>
            <a:ext cx="2655014" cy="343547"/>
            <a:chOff x="875732" y="1318107"/>
            <a:chExt cx="2655014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9BE10D8F-FB97-9235-1D97-87B2A1382E44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21401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B957B92E-745C-0499-21FC-D4FFB6C00D5B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정보 찾기 팝업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B6B7B9C-A088-E551-976F-C80111B44F5E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CA3D5A3A-E0FC-189F-CFB2-94EE841862C2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0F66D88D-4D90-AED5-2F1C-55C212FDBE45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D3E540B0-B2F7-B77C-DA78-AEFB4ED89B9E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7" name="표 16">
            <a:extLst>
              <a:ext uri="{FF2B5EF4-FFF2-40B4-BE49-F238E27FC236}">
                <a16:creationId xmlns:a16="http://schemas.microsoft.com/office/drawing/2014/main" id="{7A6D844C-D343-2253-1F54-12D80EAA40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311864"/>
              </p:ext>
            </p:extLst>
          </p:nvPr>
        </p:nvGraphicFramePr>
        <p:xfrm>
          <a:off x="8840678" y="1536138"/>
          <a:ext cx="3027573" cy="4427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797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2527776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아이디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, 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비밀번호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 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찾기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129145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입력한 메일 주소로 코드를 발송한다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.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 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인증 코드 입력 후 인증하기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9364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4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인증 후 정보 조회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741864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78575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042968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6736241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43499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2961948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2467134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207788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1324621"/>
                  </a:ext>
                </a:extLst>
              </a:tr>
            </a:tbl>
          </a:graphicData>
        </a:graphic>
      </p:graphicFrame>
      <p:sp>
        <p:nvSpPr>
          <p:cNvPr id="11" name="Group 65">
            <a:extLst>
              <a:ext uri="{FF2B5EF4-FFF2-40B4-BE49-F238E27FC236}">
                <a16:creationId xmlns:a16="http://schemas.microsoft.com/office/drawing/2014/main" id="{7FFA6E37-ABBD-42B2-0572-184F193CC9EA}"/>
              </a:ext>
            </a:extLst>
          </p:cNvPr>
          <p:cNvSpPr txBox="1"/>
          <p:nvPr/>
        </p:nvSpPr>
        <p:spPr>
          <a:xfrm>
            <a:off x="3335271" y="3452948"/>
            <a:ext cx="305787" cy="3341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①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12" name="Group 65">
            <a:extLst>
              <a:ext uri="{FF2B5EF4-FFF2-40B4-BE49-F238E27FC236}">
                <a16:creationId xmlns:a16="http://schemas.microsoft.com/office/drawing/2014/main" id="{8BAF93E4-B74A-2B46-20E3-2FA865B714AA}"/>
              </a:ext>
            </a:extLst>
          </p:cNvPr>
          <p:cNvSpPr txBox="1"/>
          <p:nvPr/>
        </p:nvSpPr>
        <p:spPr>
          <a:xfrm>
            <a:off x="5143154" y="3934511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②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13" name="Group 65">
            <a:extLst>
              <a:ext uri="{FF2B5EF4-FFF2-40B4-BE49-F238E27FC236}">
                <a16:creationId xmlns:a16="http://schemas.microsoft.com/office/drawing/2014/main" id="{DAD03A28-EB4F-40BC-D59C-49551BE2FAF6}"/>
              </a:ext>
            </a:extLst>
          </p:cNvPr>
          <p:cNvSpPr txBox="1"/>
          <p:nvPr/>
        </p:nvSpPr>
        <p:spPr>
          <a:xfrm>
            <a:off x="5143153" y="4190300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③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9" name="Group 65">
            <a:extLst>
              <a:ext uri="{FF2B5EF4-FFF2-40B4-BE49-F238E27FC236}">
                <a16:creationId xmlns:a16="http://schemas.microsoft.com/office/drawing/2014/main" id="{140D5CDB-221A-15DF-79F8-1CADB10F93AE}"/>
              </a:ext>
            </a:extLst>
          </p:cNvPr>
          <p:cNvSpPr txBox="1"/>
          <p:nvPr/>
        </p:nvSpPr>
        <p:spPr>
          <a:xfrm>
            <a:off x="4128356" y="4470242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④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180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4BE04-B58B-B745-CD20-EE1098860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6B0320B-69AC-720A-A8D3-66F0FD918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76" y="1976523"/>
            <a:ext cx="7735794" cy="4140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3AD21B5-1B3B-1EB4-A163-AA019B1CBBDB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A89CCE-E15B-E3AE-5BEF-171071CB755E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857B1C-5C03-2D5D-BCEC-240D49638C07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36F844E-FEFF-4156-A7A0-8B6A25CDB238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C92CB706-C7A4-3984-8413-FDF27912CA3B}"/>
              </a:ext>
            </a:extLst>
          </p:cNvPr>
          <p:cNvSpPr txBox="1"/>
          <p:nvPr/>
        </p:nvSpPr>
        <p:spPr>
          <a:xfrm>
            <a:off x="749808" y="339584"/>
            <a:ext cx="39901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2.1</a:t>
            </a:r>
            <a:r>
              <a:rPr lang="ko-KR" altLang="en-US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메인 </a:t>
            </a:r>
            <a:r>
              <a:rPr lang="en-US" altLang="ko-KR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</a:t>
            </a:r>
            <a:r>
              <a:rPr lang="ko-KR" altLang="en-US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사용자</a:t>
            </a:r>
            <a:r>
              <a:rPr lang="en-US" altLang="ko-KR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)</a:t>
            </a:r>
            <a:endParaRPr lang="ko-KR" altLang="en-US" sz="4000" dirty="0">
              <a:solidFill>
                <a:srgbClr val="01248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FB95ED6-9D2A-9553-4989-505CAF43BCEB}"/>
              </a:ext>
            </a:extLst>
          </p:cNvPr>
          <p:cNvGrpSpPr/>
          <p:nvPr/>
        </p:nvGrpSpPr>
        <p:grpSpPr>
          <a:xfrm>
            <a:off x="884876" y="1481006"/>
            <a:ext cx="2655014" cy="343547"/>
            <a:chOff x="875732" y="1318107"/>
            <a:chExt cx="2655014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5668A992-9FFC-211B-3945-7212FC0F310B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21401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4984D2D2-D785-14CD-6AA2-63C63A2F49FF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메인 </a:t>
              </a:r>
              <a:r>
                <a:rPr lang="en-US" altLang="ko-KR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(</a:t>
              </a: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사용자</a:t>
              </a:r>
              <a:r>
                <a:rPr lang="en-US" altLang="ko-KR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) </a:t>
              </a: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화면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7EFA380-E319-36E4-8B75-218348106AF6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F4C05560-BCD9-5130-01E0-A32AB3D522B8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D46C160B-2226-ACC9-8D34-AD213240BED9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A0000188-B8FD-4EC6-0B79-5119963B7564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7" name="표 16">
            <a:extLst>
              <a:ext uri="{FF2B5EF4-FFF2-40B4-BE49-F238E27FC236}">
                <a16:creationId xmlns:a16="http://schemas.microsoft.com/office/drawing/2014/main" id="{B2580D01-D766-C875-AF18-478544BC5E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995007"/>
              </p:ext>
            </p:extLst>
          </p:nvPr>
        </p:nvGraphicFramePr>
        <p:xfrm>
          <a:off x="8840678" y="1536138"/>
          <a:ext cx="3027573" cy="4637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797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2527776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상단 메뉴</a:t>
                      </a:r>
                      <a:endParaRPr lang="en-US" altLang="ko-KR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사용자 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: 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사용자 메인 이동</a:t>
                      </a:r>
                      <a:endParaRPr lang="en-US" altLang="ko-KR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관리자 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: 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관리자 메인 이동</a:t>
                      </a:r>
                      <a:endParaRPr lang="en-US" altLang="ko-KR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  <a:p>
                      <a:pPr marL="0" indent="0" algn="l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         </a:t>
                      </a:r>
                      <a:r>
                        <a:rPr lang="en-US" altLang="ko-KR" sz="1050" b="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(</a:t>
                      </a:r>
                      <a:r>
                        <a:rPr lang="ko-KR" altLang="en-US" sz="1050" b="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관리자 여부 </a:t>
                      </a:r>
                      <a:r>
                        <a:rPr lang="en-US" altLang="ko-KR" sz="1050" b="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Y </a:t>
                      </a:r>
                      <a:r>
                        <a:rPr lang="ko-KR" altLang="en-US" sz="1050" b="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인 경우 표시</a:t>
                      </a:r>
                      <a:r>
                        <a:rPr lang="en-US" altLang="ko-KR" sz="1050" b="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)</a:t>
                      </a:r>
                    </a:p>
                    <a:p>
                      <a:pPr marL="0" indent="0" algn="l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1050" b="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접속자 성함 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: 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마이페이지 이동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129145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공지사항 영역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접속 유저 기안 목록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9364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4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접속 유저 결재 목록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741864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78575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042968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6736241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43499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2961948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2467134"/>
                  </a:ext>
                </a:extLst>
              </a:tr>
            </a:tbl>
          </a:graphicData>
        </a:graphic>
      </p:graphicFrame>
      <p:sp>
        <p:nvSpPr>
          <p:cNvPr id="11" name="Group 65">
            <a:extLst>
              <a:ext uri="{FF2B5EF4-FFF2-40B4-BE49-F238E27FC236}">
                <a16:creationId xmlns:a16="http://schemas.microsoft.com/office/drawing/2014/main" id="{B12483EC-AB46-A3CB-3FE9-74D402BBC99B}"/>
              </a:ext>
            </a:extLst>
          </p:cNvPr>
          <p:cNvSpPr txBox="1"/>
          <p:nvPr/>
        </p:nvSpPr>
        <p:spPr>
          <a:xfrm>
            <a:off x="6804334" y="2387719"/>
            <a:ext cx="305787" cy="3341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①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12" name="Group 65">
            <a:extLst>
              <a:ext uri="{FF2B5EF4-FFF2-40B4-BE49-F238E27FC236}">
                <a16:creationId xmlns:a16="http://schemas.microsoft.com/office/drawing/2014/main" id="{0FE1C4D5-1796-DFDD-A961-DF7EEAD04C8E}"/>
              </a:ext>
            </a:extLst>
          </p:cNvPr>
          <p:cNvSpPr txBox="1"/>
          <p:nvPr/>
        </p:nvSpPr>
        <p:spPr>
          <a:xfrm>
            <a:off x="2853281" y="2935270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②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13" name="Group 65">
            <a:extLst>
              <a:ext uri="{FF2B5EF4-FFF2-40B4-BE49-F238E27FC236}">
                <a16:creationId xmlns:a16="http://schemas.microsoft.com/office/drawing/2014/main" id="{955D2EBF-D80C-456D-74B3-49BA6E4C85F8}"/>
              </a:ext>
            </a:extLst>
          </p:cNvPr>
          <p:cNvSpPr txBox="1"/>
          <p:nvPr/>
        </p:nvSpPr>
        <p:spPr>
          <a:xfrm>
            <a:off x="2853280" y="4065377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③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9" name="Group 65">
            <a:extLst>
              <a:ext uri="{FF2B5EF4-FFF2-40B4-BE49-F238E27FC236}">
                <a16:creationId xmlns:a16="http://schemas.microsoft.com/office/drawing/2014/main" id="{196830D7-29B5-FCFE-48E0-8462C69188C5}"/>
              </a:ext>
            </a:extLst>
          </p:cNvPr>
          <p:cNvSpPr txBox="1"/>
          <p:nvPr/>
        </p:nvSpPr>
        <p:spPr>
          <a:xfrm>
            <a:off x="4702295" y="4055950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④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127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4F13F-D7DD-5F05-5D5B-C7DD5732B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919813D-89A6-E603-FB6B-736EF0FBD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76" y="1980914"/>
            <a:ext cx="7720758" cy="4140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C6A25FB-7ED5-3AB9-C1A1-C57376BDB5B3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8D808-BEC1-C563-038D-F123210FA325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9142989-DCF1-AAE0-C8D4-ED653F9F6FF4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8B550E3-789F-73A8-9062-07FC686499C1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D7342C05-273D-BCF3-A84B-09283DC047A7}"/>
              </a:ext>
            </a:extLst>
          </p:cNvPr>
          <p:cNvSpPr txBox="1"/>
          <p:nvPr/>
        </p:nvSpPr>
        <p:spPr>
          <a:xfrm>
            <a:off x="749808" y="339584"/>
            <a:ext cx="39901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2.1 </a:t>
            </a:r>
            <a:r>
              <a:rPr lang="ko-KR" altLang="en-US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메인 </a:t>
            </a:r>
            <a:r>
              <a:rPr lang="en-US" altLang="ko-KR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</a:t>
            </a:r>
            <a:r>
              <a:rPr lang="ko-KR" altLang="en-US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사용자</a:t>
            </a:r>
            <a:r>
              <a:rPr lang="en-US" altLang="ko-KR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)</a:t>
            </a:r>
            <a:endParaRPr lang="ko-KR" altLang="en-US" sz="4000" dirty="0">
              <a:solidFill>
                <a:srgbClr val="01248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1D2551D-5FB5-2E49-529D-2B0BE005EFBB}"/>
              </a:ext>
            </a:extLst>
          </p:cNvPr>
          <p:cNvGrpSpPr/>
          <p:nvPr/>
        </p:nvGrpSpPr>
        <p:grpSpPr>
          <a:xfrm>
            <a:off x="884876" y="1481006"/>
            <a:ext cx="2655014" cy="343547"/>
            <a:chOff x="875732" y="1318107"/>
            <a:chExt cx="2655014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7BD25B96-733E-48C5-15D5-912BCEA23BA9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21401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2E0F9FD2-85EA-69F4-EEE4-AFB60EC215AC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Noto Sans KR" panose="020B05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마이페이지 화면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B276BE7-ED52-BCD7-31B4-99E5C16BE1A4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7735CD77-F638-537D-F2E4-6064F909CADA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C470A6F3-4BEF-B80E-F825-1F3756B96510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4C5EFB89-D38B-7929-FFF2-5B0765EDB314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7" name="표 16">
            <a:extLst>
              <a:ext uri="{FF2B5EF4-FFF2-40B4-BE49-F238E27FC236}">
                <a16:creationId xmlns:a16="http://schemas.microsoft.com/office/drawing/2014/main" id="{D4ABCC12-2007-37D5-9A53-A70BADA98D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051362"/>
              </p:ext>
            </p:extLst>
          </p:nvPr>
        </p:nvGraphicFramePr>
        <p:xfrm>
          <a:off x="8840678" y="1536138"/>
          <a:ext cx="3027573" cy="4427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797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2527776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주소 찾기 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(API)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129145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수정 처리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메인 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(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사용자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) 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화면으로 이동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9364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741864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78575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042968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6736241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43499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2961948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2467134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207788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1324621"/>
                  </a:ext>
                </a:extLst>
              </a:tr>
            </a:tbl>
          </a:graphicData>
        </a:graphic>
      </p:graphicFrame>
      <p:sp>
        <p:nvSpPr>
          <p:cNvPr id="11" name="Group 65">
            <a:extLst>
              <a:ext uri="{FF2B5EF4-FFF2-40B4-BE49-F238E27FC236}">
                <a16:creationId xmlns:a16="http://schemas.microsoft.com/office/drawing/2014/main" id="{179B0A29-0556-E1CB-03DF-37F817027A5A}"/>
              </a:ext>
            </a:extLst>
          </p:cNvPr>
          <p:cNvSpPr txBox="1"/>
          <p:nvPr/>
        </p:nvSpPr>
        <p:spPr>
          <a:xfrm>
            <a:off x="4228365" y="4455419"/>
            <a:ext cx="305787" cy="3341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①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12" name="Group 65">
            <a:extLst>
              <a:ext uri="{FF2B5EF4-FFF2-40B4-BE49-F238E27FC236}">
                <a16:creationId xmlns:a16="http://schemas.microsoft.com/office/drawing/2014/main" id="{5FD63BED-40CF-3809-584B-B7C850AD6568}"/>
              </a:ext>
            </a:extLst>
          </p:cNvPr>
          <p:cNvSpPr txBox="1"/>
          <p:nvPr/>
        </p:nvSpPr>
        <p:spPr>
          <a:xfrm>
            <a:off x="7405586" y="5239635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②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13" name="Group 65">
            <a:extLst>
              <a:ext uri="{FF2B5EF4-FFF2-40B4-BE49-F238E27FC236}">
                <a16:creationId xmlns:a16="http://schemas.microsoft.com/office/drawing/2014/main" id="{2BD330BA-CFF3-87F8-0E5F-744C2C798D0A}"/>
              </a:ext>
            </a:extLst>
          </p:cNvPr>
          <p:cNvSpPr txBox="1"/>
          <p:nvPr/>
        </p:nvSpPr>
        <p:spPr>
          <a:xfrm>
            <a:off x="7862143" y="5239634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③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552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52B5C-EEB4-33AC-B79C-136C1D261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1B966A9-48CE-5C3E-422B-76B86E6D9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76" y="1977339"/>
            <a:ext cx="7705780" cy="4140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6C7BA62-73E6-EB1C-7040-D84DE74148A7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B0DD40-1148-E9C7-F71B-4CDC44A13655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63DA5AB-45D5-4E57-96E6-7910FE3638A8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0F81D99-FF80-6445-76CA-648F5228DE0E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3C94FFD-08A8-DA53-B769-0B7560C60E4C}"/>
              </a:ext>
            </a:extLst>
          </p:cNvPr>
          <p:cNvSpPr txBox="1"/>
          <p:nvPr/>
        </p:nvSpPr>
        <p:spPr>
          <a:xfrm>
            <a:off x="749808" y="339584"/>
            <a:ext cx="29915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2.2 </a:t>
            </a:r>
            <a:r>
              <a:rPr lang="ko-KR" altLang="en-US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공유정보</a:t>
            </a:r>
            <a:endParaRPr lang="ko-KR" altLang="en-US" sz="4000" dirty="0">
              <a:solidFill>
                <a:srgbClr val="01248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955901E-7687-3E61-A304-63CD57167E2F}"/>
              </a:ext>
            </a:extLst>
          </p:cNvPr>
          <p:cNvGrpSpPr/>
          <p:nvPr/>
        </p:nvGrpSpPr>
        <p:grpSpPr>
          <a:xfrm>
            <a:off x="884876" y="1481006"/>
            <a:ext cx="2655014" cy="343547"/>
            <a:chOff x="875732" y="1318107"/>
            <a:chExt cx="2655014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046F3BC2-F099-DA54-512D-8FEE23FC37D1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21401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C3C97531-78B7-5511-438A-F1B304E543A7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공지사항 목록 화면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CD65234-2E5E-A665-72B1-8E5A3D93A5D3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FD6E48F2-CDBD-78F3-EAC4-7E92AA5D031A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3BF17EDE-3660-1DC1-E4B7-9FAE82556D6C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28165190-39E5-705E-769E-D994F8355EF5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7" name="표 16">
            <a:extLst>
              <a:ext uri="{FF2B5EF4-FFF2-40B4-BE49-F238E27FC236}">
                <a16:creationId xmlns:a16="http://schemas.microsoft.com/office/drawing/2014/main" id="{F36A8354-327A-B7EE-C678-C71F3D07E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71047"/>
              </p:ext>
            </p:extLst>
          </p:nvPr>
        </p:nvGraphicFramePr>
        <p:xfrm>
          <a:off x="8840678" y="1536138"/>
          <a:ext cx="3027573" cy="4427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797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2527776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검색 조건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129145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검색 조건 조회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검색 조건 초기화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9364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4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공지사항 상세 조회 화면으로 이동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78575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042968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6736241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43499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2961948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2467134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881313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071388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4420456"/>
                  </a:ext>
                </a:extLst>
              </a:tr>
            </a:tbl>
          </a:graphicData>
        </a:graphic>
      </p:graphicFrame>
      <p:sp>
        <p:nvSpPr>
          <p:cNvPr id="11" name="Group 65">
            <a:extLst>
              <a:ext uri="{FF2B5EF4-FFF2-40B4-BE49-F238E27FC236}">
                <a16:creationId xmlns:a16="http://schemas.microsoft.com/office/drawing/2014/main" id="{681F76CF-96FB-A4BF-E232-9512D20CCE9F}"/>
              </a:ext>
            </a:extLst>
          </p:cNvPr>
          <p:cNvSpPr txBox="1"/>
          <p:nvPr/>
        </p:nvSpPr>
        <p:spPr>
          <a:xfrm>
            <a:off x="7528976" y="3179571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②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12" name="Group 65">
            <a:extLst>
              <a:ext uri="{FF2B5EF4-FFF2-40B4-BE49-F238E27FC236}">
                <a16:creationId xmlns:a16="http://schemas.microsoft.com/office/drawing/2014/main" id="{1CBD18AB-EA19-DA28-CEBC-72DA69ACFF73}"/>
              </a:ext>
            </a:extLst>
          </p:cNvPr>
          <p:cNvSpPr txBox="1"/>
          <p:nvPr/>
        </p:nvSpPr>
        <p:spPr>
          <a:xfrm>
            <a:off x="7804047" y="3179571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③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13" name="Group 65">
            <a:extLst>
              <a:ext uri="{FF2B5EF4-FFF2-40B4-BE49-F238E27FC236}">
                <a16:creationId xmlns:a16="http://schemas.microsoft.com/office/drawing/2014/main" id="{13EA0C36-DB20-E8FD-EFB4-ED28A455A5B6}"/>
              </a:ext>
            </a:extLst>
          </p:cNvPr>
          <p:cNvSpPr txBox="1"/>
          <p:nvPr/>
        </p:nvSpPr>
        <p:spPr>
          <a:xfrm>
            <a:off x="2477570" y="3802241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④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22" name="Group 65">
            <a:extLst>
              <a:ext uri="{FF2B5EF4-FFF2-40B4-BE49-F238E27FC236}">
                <a16:creationId xmlns:a16="http://schemas.microsoft.com/office/drawing/2014/main" id="{58120AEF-D220-4920-2875-406E8F999C73}"/>
              </a:ext>
            </a:extLst>
          </p:cNvPr>
          <p:cNvSpPr txBox="1"/>
          <p:nvPr/>
        </p:nvSpPr>
        <p:spPr>
          <a:xfrm>
            <a:off x="2042471" y="3095735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①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48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F4682-2011-7921-BC35-079654311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F8A1335-1B4B-3D0E-16D7-4CE95E3E1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76" y="1977891"/>
            <a:ext cx="7716735" cy="4140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5661EDC-5D9B-D2A7-3447-EB1D5E6D4D23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177B44-243D-3B53-3522-C365F8FB3B78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E1FA13A-9297-C7C8-139F-023FD4296610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BB7E92B-4AB8-6CDD-B36A-7C1F742613EB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D809F5E-E9E0-F809-F7AC-922EE26102A4}"/>
              </a:ext>
            </a:extLst>
          </p:cNvPr>
          <p:cNvSpPr txBox="1"/>
          <p:nvPr/>
        </p:nvSpPr>
        <p:spPr>
          <a:xfrm>
            <a:off x="749808" y="339584"/>
            <a:ext cx="29915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2.2 </a:t>
            </a:r>
            <a:r>
              <a:rPr lang="ko-KR" altLang="en-US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공유정보</a:t>
            </a:r>
            <a:endParaRPr lang="ko-KR" altLang="en-US" sz="4000" dirty="0">
              <a:solidFill>
                <a:srgbClr val="01248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F3B81FD-7E17-CFEE-57D0-4C84CBB72A30}"/>
              </a:ext>
            </a:extLst>
          </p:cNvPr>
          <p:cNvGrpSpPr/>
          <p:nvPr/>
        </p:nvGrpSpPr>
        <p:grpSpPr>
          <a:xfrm>
            <a:off x="884876" y="1481006"/>
            <a:ext cx="2655014" cy="343547"/>
            <a:chOff x="875732" y="1318107"/>
            <a:chExt cx="2655014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B372D1C8-BA17-8FBD-9D97-B1510811F545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21401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E79D6D5B-99D8-889A-D3AA-12A8BE519351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공지사항 상세 화면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70E5044C-3F14-C06E-7616-ED1700EDA3A2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BF0A5167-D2A4-AB23-D68B-09651F5E3B74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D36B088A-2A2C-8899-42B6-9F6A98863E04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7E7619DF-18C3-5A4A-EB3A-9548CDE9DD40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7" name="표 16">
            <a:extLst>
              <a:ext uri="{FF2B5EF4-FFF2-40B4-BE49-F238E27FC236}">
                <a16:creationId xmlns:a16="http://schemas.microsoft.com/office/drawing/2014/main" id="{64D0B71C-8A7F-AC56-FA70-E71711374E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601678"/>
              </p:ext>
            </p:extLst>
          </p:nvPr>
        </p:nvGraphicFramePr>
        <p:xfrm>
          <a:off x="8840678" y="1536138"/>
          <a:ext cx="3027573" cy="4427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797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2527776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첨부 문서 다운로드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129145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첨부 문서 통합 다운로드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목록으로 이동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9364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78575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042968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6736241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43499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2961948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2467134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881313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071388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4420456"/>
                  </a:ext>
                </a:extLst>
              </a:tr>
            </a:tbl>
          </a:graphicData>
        </a:graphic>
      </p:graphicFrame>
      <p:sp>
        <p:nvSpPr>
          <p:cNvPr id="11" name="Group 65">
            <a:extLst>
              <a:ext uri="{FF2B5EF4-FFF2-40B4-BE49-F238E27FC236}">
                <a16:creationId xmlns:a16="http://schemas.microsoft.com/office/drawing/2014/main" id="{B6FD053F-1981-4A64-7ADD-18EDA5DEDD83}"/>
              </a:ext>
            </a:extLst>
          </p:cNvPr>
          <p:cNvSpPr txBox="1"/>
          <p:nvPr/>
        </p:nvSpPr>
        <p:spPr>
          <a:xfrm>
            <a:off x="1976482" y="5417941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②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12" name="Group 65">
            <a:extLst>
              <a:ext uri="{FF2B5EF4-FFF2-40B4-BE49-F238E27FC236}">
                <a16:creationId xmlns:a16="http://schemas.microsoft.com/office/drawing/2014/main" id="{9EFD70E8-D8CA-9DB0-81EC-F0534F09AC47}"/>
              </a:ext>
            </a:extLst>
          </p:cNvPr>
          <p:cNvSpPr txBox="1"/>
          <p:nvPr/>
        </p:nvSpPr>
        <p:spPr>
          <a:xfrm>
            <a:off x="7810987" y="5436795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③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22" name="Group 65">
            <a:extLst>
              <a:ext uri="{FF2B5EF4-FFF2-40B4-BE49-F238E27FC236}">
                <a16:creationId xmlns:a16="http://schemas.microsoft.com/office/drawing/2014/main" id="{C10009B0-7761-81B4-1EF2-B8F7535A18C8}"/>
              </a:ext>
            </a:extLst>
          </p:cNvPr>
          <p:cNvSpPr txBox="1"/>
          <p:nvPr/>
        </p:nvSpPr>
        <p:spPr>
          <a:xfrm>
            <a:off x="2542091" y="3539461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①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083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61620-9281-43C7-00E8-10CE67E4E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79545CC-BC12-4750-305C-1958E468C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76" y="1979595"/>
            <a:ext cx="7720758" cy="4140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0EC5A8F-25D8-EAF0-2C85-0F9FA5DF8CA1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A217C5-BC93-4382-7657-5149EF0B3D53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A30E76B-1AF3-4FF4-28BA-4D287AF6DEC6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1FA246A-22C0-93B9-3E89-B2224DD59EBA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D21DAAC8-AA46-25D1-142C-CB5567C262F0}"/>
              </a:ext>
            </a:extLst>
          </p:cNvPr>
          <p:cNvSpPr txBox="1"/>
          <p:nvPr/>
        </p:nvSpPr>
        <p:spPr>
          <a:xfrm>
            <a:off x="749808" y="339584"/>
            <a:ext cx="29915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2.2 </a:t>
            </a:r>
            <a:r>
              <a:rPr lang="ko-KR" altLang="en-US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공유정보</a:t>
            </a:r>
            <a:endParaRPr lang="ko-KR" altLang="en-US" sz="4000" dirty="0">
              <a:solidFill>
                <a:srgbClr val="01248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0B3481A-5BFC-6A08-423C-849AB4BAFF60}"/>
              </a:ext>
            </a:extLst>
          </p:cNvPr>
          <p:cNvGrpSpPr/>
          <p:nvPr/>
        </p:nvGrpSpPr>
        <p:grpSpPr>
          <a:xfrm>
            <a:off x="884876" y="1481006"/>
            <a:ext cx="2655014" cy="343547"/>
            <a:chOff x="875732" y="1318107"/>
            <a:chExt cx="2655014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E9B211D1-8098-9E53-6935-9BAC78AE2D64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21401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A90104F2-FC79-B71D-7052-6F0A00E41D81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일정 관리 화면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3496EAD-0778-4CFB-D524-1248B2F8E227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59B08BF4-C6DD-0341-2EEA-7A547FAADA1C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78E838CF-077F-25F5-50C7-22D225856962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F470E7D7-1D73-17AC-AE23-55B89AA221A4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7" name="표 16">
            <a:extLst>
              <a:ext uri="{FF2B5EF4-FFF2-40B4-BE49-F238E27FC236}">
                <a16:creationId xmlns:a16="http://schemas.microsoft.com/office/drawing/2014/main" id="{4D2DF536-60B8-7BED-6DD8-C52915A2D5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578457"/>
              </p:ext>
            </p:extLst>
          </p:nvPr>
        </p:nvGraphicFramePr>
        <p:xfrm>
          <a:off x="8840678" y="1536138"/>
          <a:ext cx="3027573" cy="4742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797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2527776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검색 조건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129145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검색 조건 조회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검색 조건 초기화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9364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4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결재 완료 항목 중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결재 양식의 일정 여부가 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Y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인 항목 출력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(</a:t>
                      </a:r>
                      <a:r>
                        <a:rPr lang="ko-KR" altLang="en-US" sz="1050" b="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시행일자 기준</a:t>
                      </a:r>
                      <a:r>
                        <a:rPr lang="en-US" altLang="ko-KR" sz="1050" b="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78575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042968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6736241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43499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2961948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2467134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881313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071388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4420456"/>
                  </a:ext>
                </a:extLst>
              </a:tr>
            </a:tbl>
          </a:graphicData>
        </a:graphic>
      </p:graphicFrame>
      <p:sp>
        <p:nvSpPr>
          <p:cNvPr id="11" name="Group 65">
            <a:extLst>
              <a:ext uri="{FF2B5EF4-FFF2-40B4-BE49-F238E27FC236}">
                <a16:creationId xmlns:a16="http://schemas.microsoft.com/office/drawing/2014/main" id="{D83474F8-949C-49B7-23CD-2D11B69E199B}"/>
              </a:ext>
            </a:extLst>
          </p:cNvPr>
          <p:cNvSpPr txBox="1"/>
          <p:nvPr/>
        </p:nvSpPr>
        <p:spPr>
          <a:xfrm>
            <a:off x="7528976" y="3179571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②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12" name="Group 65">
            <a:extLst>
              <a:ext uri="{FF2B5EF4-FFF2-40B4-BE49-F238E27FC236}">
                <a16:creationId xmlns:a16="http://schemas.microsoft.com/office/drawing/2014/main" id="{D286066A-DF2E-E8F8-85D1-1477A21E49EA}"/>
              </a:ext>
            </a:extLst>
          </p:cNvPr>
          <p:cNvSpPr txBox="1"/>
          <p:nvPr/>
        </p:nvSpPr>
        <p:spPr>
          <a:xfrm>
            <a:off x="7804047" y="3179571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③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13" name="Group 65">
            <a:extLst>
              <a:ext uri="{FF2B5EF4-FFF2-40B4-BE49-F238E27FC236}">
                <a16:creationId xmlns:a16="http://schemas.microsoft.com/office/drawing/2014/main" id="{A91EFC5F-B03D-537C-DD50-92C9505553F7}"/>
              </a:ext>
            </a:extLst>
          </p:cNvPr>
          <p:cNvSpPr txBox="1"/>
          <p:nvPr/>
        </p:nvSpPr>
        <p:spPr>
          <a:xfrm>
            <a:off x="5575549" y="5480808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④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22" name="Group 65">
            <a:extLst>
              <a:ext uri="{FF2B5EF4-FFF2-40B4-BE49-F238E27FC236}">
                <a16:creationId xmlns:a16="http://schemas.microsoft.com/office/drawing/2014/main" id="{E7A6B597-954F-0169-64D6-9BEB055175FF}"/>
              </a:ext>
            </a:extLst>
          </p:cNvPr>
          <p:cNvSpPr txBox="1"/>
          <p:nvPr/>
        </p:nvSpPr>
        <p:spPr>
          <a:xfrm>
            <a:off x="2042471" y="3095735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①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585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4ED1A-D1E5-3303-9398-FBE1B0B6C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D17322E-570D-61A7-7F1D-F53A2E65B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76" y="1982773"/>
            <a:ext cx="7728268" cy="4140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0336572-DBCB-23EC-1E99-F3C9ABA1CBCB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9C5BACE-328F-FF55-783B-9724186FAE4A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CCAEE4B-D6E5-9F1A-575F-AAE761F0DB2A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E090EAC-FA9A-D5F7-8879-8975B4474578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16ACF53-5134-466E-0574-B2E4BD423F97}"/>
              </a:ext>
            </a:extLst>
          </p:cNvPr>
          <p:cNvSpPr txBox="1"/>
          <p:nvPr/>
        </p:nvSpPr>
        <p:spPr>
          <a:xfrm>
            <a:off x="749808" y="339584"/>
            <a:ext cx="29915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2.3 </a:t>
            </a:r>
            <a:r>
              <a:rPr lang="ko-KR" altLang="en-US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전자결재</a:t>
            </a:r>
            <a:endParaRPr lang="ko-KR" altLang="en-US" sz="4000" dirty="0">
              <a:solidFill>
                <a:srgbClr val="01248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22DBB3D-71C6-DD46-98E7-A8290AC04D22}"/>
              </a:ext>
            </a:extLst>
          </p:cNvPr>
          <p:cNvGrpSpPr/>
          <p:nvPr/>
        </p:nvGrpSpPr>
        <p:grpSpPr>
          <a:xfrm>
            <a:off x="884876" y="1481006"/>
            <a:ext cx="2655014" cy="343547"/>
            <a:chOff x="875732" y="1318107"/>
            <a:chExt cx="2655014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D74E6D5B-E871-48BC-98B6-3AF11662CE42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21401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C962AFEC-C8F9-6856-9594-8647F42657A4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기안 목록 화면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20C9A8C-0122-87CE-9BF9-271337E8530B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2627F2B1-0C88-CFD3-74A5-7A408F4D80BC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CD334882-802F-AD28-92C1-548E27A2E3D4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A4853183-EEAC-0BB1-120E-2DD70158327A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7" name="표 16">
            <a:extLst>
              <a:ext uri="{FF2B5EF4-FFF2-40B4-BE49-F238E27FC236}">
                <a16:creationId xmlns:a16="http://schemas.microsoft.com/office/drawing/2014/main" id="{F9BF291D-7F60-7AE4-5D5B-4465DEE40E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591293"/>
              </p:ext>
            </p:extLst>
          </p:nvPr>
        </p:nvGraphicFramePr>
        <p:xfrm>
          <a:off x="8840678" y="1536138"/>
          <a:ext cx="3027573" cy="4427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797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2527776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검색 조건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129145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검색 조건 조회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검색 조건 초기화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9364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4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기안문 작성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78575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5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기안문 상세 조회 화면으로 이동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042968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6736241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43499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2961948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2467134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881313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071388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4420456"/>
                  </a:ext>
                </a:extLst>
              </a:tr>
            </a:tbl>
          </a:graphicData>
        </a:graphic>
      </p:graphicFrame>
      <p:sp>
        <p:nvSpPr>
          <p:cNvPr id="11" name="Group 65">
            <a:extLst>
              <a:ext uri="{FF2B5EF4-FFF2-40B4-BE49-F238E27FC236}">
                <a16:creationId xmlns:a16="http://schemas.microsoft.com/office/drawing/2014/main" id="{5420F157-7C2E-F228-FC63-D7D7ECFCBBAE}"/>
              </a:ext>
            </a:extLst>
          </p:cNvPr>
          <p:cNvSpPr txBox="1"/>
          <p:nvPr/>
        </p:nvSpPr>
        <p:spPr>
          <a:xfrm>
            <a:off x="7533481" y="3167910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②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12" name="Group 65">
            <a:extLst>
              <a:ext uri="{FF2B5EF4-FFF2-40B4-BE49-F238E27FC236}">
                <a16:creationId xmlns:a16="http://schemas.microsoft.com/office/drawing/2014/main" id="{1DF954FB-2E15-33ED-C35F-DC21413238BA}"/>
              </a:ext>
            </a:extLst>
          </p:cNvPr>
          <p:cNvSpPr txBox="1"/>
          <p:nvPr/>
        </p:nvSpPr>
        <p:spPr>
          <a:xfrm>
            <a:off x="7885627" y="3167910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③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22" name="Group 65">
            <a:extLst>
              <a:ext uri="{FF2B5EF4-FFF2-40B4-BE49-F238E27FC236}">
                <a16:creationId xmlns:a16="http://schemas.microsoft.com/office/drawing/2014/main" id="{DA11828A-E4B0-47F2-BF22-4856E94201D1}"/>
              </a:ext>
            </a:extLst>
          </p:cNvPr>
          <p:cNvSpPr txBox="1"/>
          <p:nvPr/>
        </p:nvSpPr>
        <p:spPr>
          <a:xfrm>
            <a:off x="2033044" y="3167911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①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10" name="Group 65">
            <a:extLst>
              <a:ext uri="{FF2B5EF4-FFF2-40B4-BE49-F238E27FC236}">
                <a16:creationId xmlns:a16="http://schemas.microsoft.com/office/drawing/2014/main" id="{16DB8BD1-B3D8-578E-8C22-105B789FBB51}"/>
              </a:ext>
            </a:extLst>
          </p:cNvPr>
          <p:cNvSpPr txBox="1"/>
          <p:nvPr/>
        </p:nvSpPr>
        <p:spPr>
          <a:xfrm>
            <a:off x="3205822" y="3787843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⑤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13" name="Group 65">
            <a:extLst>
              <a:ext uri="{FF2B5EF4-FFF2-40B4-BE49-F238E27FC236}">
                <a16:creationId xmlns:a16="http://schemas.microsoft.com/office/drawing/2014/main" id="{1F6D8C4C-3285-1CAF-3BBE-3A26546558E0}"/>
              </a:ext>
            </a:extLst>
          </p:cNvPr>
          <p:cNvSpPr txBox="1"/>
          <p:nvPr/>
        </p:nvSpPr>
        <p:spPr>
          <a:xfrm>
            <a:off x="7885627" y="2772761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④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57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E3129-A840-3266-D548-2097FC872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ECB83F6-AC7B-6853-7191-DBD1FBA31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76" y="1979292"/>
            <a:ext cx="7713262" cy="4140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BCC4096-5059-FCF2-0379-F9E3DAB3396E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4F1490-E0A7-A93A-A5D3-DF724C01300E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45B66DF-294A-494D-E612-98BB0FBBF036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E3D0657-7730-6DBA-E1D8-FAE7B254E771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CF927630-B844-276B-5ADF-42EEC86B644A}"/>
              </a:ext>
            </a:extLst>
          </p:cNvPr>
          <p:cNvSpPr txBox="1"/>
          <p:nvPr/>
        </p:nvSpPr>
        <p:spPr>
          <a:xfrm>
            <a:off x="749808" y="339584"/>
            <a:ext cx="29915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2.3 </a:t>
            </a:r>
            <a:r>
              <a:rPr lang="ko-KR" altLang="en-US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전자결재</a:t>
            </a:r>
            <a:endParaRPr lang="ko-KR" altLang="en-US" sz="4000" dirty="0">
              <a:solidFill>
                <a:srgbClr val="01248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4249C31-C765-B457-C462-B3C8D9B5D862}"/>
              </a:ext>
            </a:extLst>
          </p:cNvPr>
          <p:cNvGrpSpPr/>
          <p:nvPr/>
        </p:nvGrpSpPr>
        <p:grpSpPr>
          <a:xfrm>
            <a:off x="884876" y="1481006"/>
            <a:ext cx="2655014" cy="343547"/>
            <a:chOff x="875732" y="1318107"/>
            <a:chExt cx="2655014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66E50DD2-DA78-17A4-FE01-1A92B634FCC8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21401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9421A7A1-0A4D-3551-A8BD-776CB4AEDAE2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기안 템플릿 팝업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31C6248-1828-6968-3674-A3674B0E431B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A90425B3-61E9-84E1-3C70-110955B1AC31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CECB7BF5-B0A7-EF17-648C-1E83F336A6B6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16B3B190-F087-A6A7-2D7D-7549B7CBF00E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7" name="표 16">
            <a:extLst>
              <a:ext uri="{FF2B5EF4-FFF2-40B4-BE49-F238E27FC236}">
                <a16:creationId xmlns:a16="http://schemas.microsoft.com/office/drawing/2014/main" id="{25DFE5F5-68F9-60D2-7B42-0AC8F5F9C1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724860"/>
              </p:ext>
            </p:extLst>
          </p:nvPr>
        </p:nvGraphicFramePr>
        <p:xfrm>
          <a:off x="8840678" y="1536138"/>
          <a:ext cx="3027573" cy="45504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797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2527776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템플릿  목록</a:t>
                      </a:r>
                      <a:endParaRPr lang="en-US" altLang="ko-KR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  <a:p>
                      <a:pPr marL="0" indent="0" algn="l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(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템플릿 추가는템플릿 관리 화면에서 등록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129145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기안문 등록 화면으로 이동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9364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78575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042968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6736241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43499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2961948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2467134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881313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071388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4420456"/>
                  </a:ext>
                </a:extLst>
              </a:tr>
            </a:tbl>
          </a:graphicData>
        </a:graphic>
      </p:graphicFrame>
      <p:sp>
        <p:nvSpPr>
          <p:cNvPr id="11" name="Group 65">
            <a:extLst>
              <a:ext uri="{FF2B5EF4-FFF2-40B4-BE49-F238E27FC236}">
                <a16:creationId xmlns:a16="http://schemas.microsoft.com/office/drawing/2014/main" id="{74853B99-9EF1-7950-9647-9C16BD68DBAB}"/>
              </a:ext>
            </a:extLst>
          </p:cNvPr>
          <p:cNvSpPr txBox="1"/>
          <p:nvPr/>
        </p:nvSpPr>
        <p:spPr>
          <a:xfrm>
            <a:off x="4124668" y="4299125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②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22" name="Group 65">
            <a:extLst>
              <a:ext uri="{FF2B5EF4-FFF2-40B4-BE49-F238E27FC236}">
                <a16:creationId xmlns:a16="http://schemas.microsoft.com/office/drawing/2014/main" id="{E827AC1F-8F01-34D3-2B82-BE6507F07619}"/>
              </a:ext>
            </a:extLst>
          </p:cNvPr>
          <p:cNvSpPr txBox="1"/>
          <p:nvPr/>
        </p:nvSpPr>
        <p:spPr>
          <a:xfrm>
            <a:off x="3302154" y="3536478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①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74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>
            <a:extLst>
              <a:ext uri="{FF2B5EF4-FFF2-40B4-BE49-F238E27FC236}">
                <a16:creationId xmlns:a16="http://schemas.microsoft.com/office/drawing/2014/main" id="{672F7E68-3797-930C-2B9B-D4D33182A334}"/>
              </a:ext>
            </a:extLst>
          </p:cNvPr>
          <p:cNvSpPr/>
          <p:nvPr/>
        </p:nvSpPr>
        <p:spPr>
          <a:xfrm>
            <a:off x="0" y="1295400"/>
            <a:ext cx="8976980" cy="55625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원신한 Light" panose="020B0303000000000000" pitchFamily="50" charset="-127"/>
              <a:ea typeface="Noto Sans KR Medium" panose="020B0600000000000000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F0D2C129-5F87-1CF4-0846-85E238D7A0A9}"/>
              </a:ext>
            </a:extLst>
          </p:cNvPr>
          <p:cNvSpPr/>
          <p:nvPr/>
        </p:nvSpPr>
        <p:spPr>
          <a:xfrm>
            <a:off x="960845" y="3820460"/>
            <a:ext cx="8016135" cy="30375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원신한 Light" panose="020B0303000000000000" pitchFamily="50" charset="-127"/>
              <a:ea typeface="Noto Sans KR Medium" panose="020B0600000000000000" pitchFamily="34" charset="-127"/>
            </a:endParaRPr>
          </a:p>
        </p:txBody>
      </p:sp>
      <p:pic>
        <p:nvPicPr>
          <p:cNvPr id="76" name="Object 13">
            <a:extLst>
              <a:ext uri="{FF2B5EF4-FFF2-40B4-BE49-F238E27FC236}">
                <a16:creationId xmlns:a16="http://schemas.microsoft.com/office/drawing/2014/main" id="{AA33D5CD-E479-413A-1B07-017EB92D97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13680" t="297" r="8701" b="3718"/>
          <a:stretch/>
        </p:blipFill>
        <p:spPr>
          <a:xfrm>
            <a:off x="8976980" y="-2"/>
            <a:ext cx="3237822" cy="6857999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62039C82-7DC6-D45D-97D0-2F589A30267F}"/>
              </a:ext>
            </a:extLst>
          </p:cNvPr>
          <p:cNvSpPr txBox="1"/>
          <p:nvPr/>
        </p:nvSpPr>
        <p:spPr>
          <a:xfrm>
            <a:off x="365115" y="112008"/>
            <a:ext cx="28344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6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/>
              <a:t>INDEX</a:t>
            </a:r>
            <a:endParaRPr lang="ko-KR" altLang="en-US" dirty="0"/>
          </a:p>
        </p:txBody>
      </p:sp>
      <p:sp>
        <p:nvSpPr>
          <p:cNvPr id="105" name="Rectangle 30">
            <a:extLst>
              <a:ext uri="{FF2B5EF4-FFF2-40B4-BE49-F238E27FC236}">
                <a16:creationId xmlns:a16="http://schemas.microsoft.com/office/drawing/2014/main" id="{BDF4C8C3-925B-FECF-B699-161BAA7CDBBD}"/>
              </a:ext>
            </a:extLst>
          </p:cNvPr>
          <p:cNvSpPr/>
          <p:nvPr/>
        </p:nvSpPr>
        <p:spPr>
          <a:xfrm>
            <a:off x="326542" y="1595200"/>
            <a:ext cx="2304194" cy="332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  <a:defRPr/>
            </a:pPr>
            <a:r>
              <a:rPr lang="en-US" altLang="ko-KR" sz="1400" b="0" i="0">
                <a:solidFill>
                  <a:srgbClr val="000000"/>
                </a:solidFill>
                <a:effectLst/>
                <a:latin typeface="원신한 Light" panose="020B0303000000000000" pitchFamily="50" charset="-127"/>
                <a:ea typeface="원신한 Light" panose="020B0303000000000000" pitchFamily="50" charset="-127"/>
              </a:rPr>
              <a:t>Introduction</a:t>
            </a:r>
            <a:endParaRPr lang="en-US" altLang="zh-CN" sz="1400" dirty="0">
              <a:solidFill>
                <a:srgbClr val="012481"/>
              </a:solidFill>
              <a:latin typeface="원신한 Light" panose="020B0303000000000000" pitchFamily="50" charset="-127"/>
              <a:ea typeface="원신한 Light" panose="020B0303000000000000" pitchFamily="50" charset="-127"/>
              <a:cs typeface="KoPubWorld돋움체 Bold" panose="00000800000000000000" pitchFamily="2" charset="-127"/>
              <a:sym typeface="+mn-lt"/>
            </a:endParaRP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F8FB198A-9266-4F6D-E2EE-BCAE37F5177F}"/>
              </a:ext>
            </a:extLst>
          </p:cNvPr>
          <p:cNvCxnSpPr>
            <a:cxnSpLocks/>
          </p:cNvCxnSpPr>
          <p:nvPr/>
        </p:nvCxnSpPr>
        <p:spPr>
          <a:xfrm>
            <a:off x="-5854" y="1930325"/>
            <a:ext cx="258847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30">
            <a:extLst>
              <a:ext uri="{FF2B5EF4-FFF2-40B4-BE49-F238E27FC236}">
                <a16:creationId xmlns:a16="http://schemas.microsoft.com/office/drawing/2014/main" id="{54F6DA63-78D0-F1FD-24CA-01EBBB4F3611}"/>
              </a:ext>
            </a:extLst>
          </p:cNvPr>
          <p:cNvSpPr/>
          <p:nvPr/>
        </p:nvSpPr>
        <p:spPr>
          <a:xfrm>
            <a:off x="1017192" y="4047205"/>
            <a:ext cx="20094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1400" b="0" i="0">
                <a:solidFill>
                  <a:srgbClr val="000000"/>
                </a:solidFill>
                <a:effectLst/>
                <a:latin typeface="원신한 Light" panose="020B0303000000000000" pitchFamily="50" charset="-127"/>
                <a:ea typeface="원신한 Light" panose="020B0303000000000000" pitchFamily="50" charset="-127"/>
              </a:rPr>
              <a:t>Content</a:t>
            </a:r>
            <a:endParaRPr lang="en-US" altLang="zh-CN" sz="1400" dirty="0">
              <a:solidFill>
                <a:srgbClr val="012481"/>
              </a:solidFill>
              <a:latin typeface="원신한 Light" panose="020B0303000000000000" pitchFamily="50" charset="-127"/>
              <a:ea typeface="원신한 Light" panose="020B0303000000000000" pitchFamily="50" charset="-127"/>
              <a:sym typeface="+mn-lt"/>
            </a:endParaRP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36D23182-7BBE-4B89-BC11-B5930781EB20}"/>
              </a:ext>
            </a:extLst>
          </p:cNvPr>
          <p:cNvCxnSpPr>
            <a:cxnSpLocks/>
          </p:cNvCxnSpPr>
          <p:nvPr/>
        </p:nvCxnSpPr>
        <p:spPr>
          <a:xfrm>
            <a:off x="960845" y="4358005"/>
            <a:ext cx="27813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Group 62">
            <a:extLst>
              <a:ext uri="{FF2B5EF4-FFF2-40B4-BE49-F238E27FC236}">
                <a16:creationId xmlns:a16="http://schemas.microsoft.com/office/drawing/2014/main" id="{9A1722EA-A521-72F8-0578-A07B92498B16}"/>
              </a:ext>
            </a:extLst>
          </p:cNvPr>
          <p:cNvSpPr/>
          <p:nvPr/>
        </p:nvSpPr>
        <p:spPr>
          <a:xfrm>
            <a:off x="3094347" y="1881314"/>
            <a:ext cx="5032964" cy="1028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Bold" panose="00000800000000000000" pitchFamily="2" charset="-127"/>
              </a:rPr>
              <a:t>(1) 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Bold" panose="00000800000000000000" pitchFamily="2" charset="-127"/>
              </a:rPr>
              <a:t>제작 동기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  <a:latin typeface="원신한 Light" panose="020B0303000000000000" pitchFamily="50" charset="-127"/>
              <a:ea typeface="원신한 Light" panose="020B0303000000000000" pitchFamily="50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Bold" panose="00000800000000000000" pitchFamily="2" charset="-127"/>
              </a:rPr>
              <a:t>(2) 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Bold" panose="00000800000000000000" pitchFamily="2" charset="-127"/>
              </a:rPr>
              <a:t>개발 환경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  <a:latin typeface="원신한 Light" panose="020B0303000000000000" pitchFamily="50" charset="-127"/>
              <a:ea typeface="원신한 Light" panose="020B0303000000000000" pitchFamily="50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Bold" panose="00000800000000000000" pitchFamily="2" charset="-127"/>
              </a:rPr>
              <a:t>(3) Database 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Bold" panose="00000800000000000000" pitchFamily="2" charset="-127"/>
              </a:rPr>
              <a:t>설계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원신한 Light" panose="020B0303000000000000" pitchFamily="50" charset="-127"/>
              <a:ea typeface="원신한 Light" panose="020B0303000000000000" pitchFamily="50" charset="-127"/>
              <a:cs typeface="KoPubWorld돋움체 Bold" panose="00000800000000000000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E4288B6-DC27-CEA9-0E9B-339FBBD72EA6}"/>
              </a:ext>
            </a:extLst>
          </p:cNvPr>
          <p:cNvGrpSpPr/>
          <p:nvPr/>
        </p:nvGrpSpPr>
        <p:grpSpPr>
          <a:xfrm>
            <a:off x="827432" y="2457829"/>
            <a:ext cx="1119355" cy="996984"/>
            <a:chOff x="827432" y="2341717"/>
            <a:chExt cx="1581329" cy="1408454"/>
          </a:xfrm>
          <a:solidFill>
            <a:schemeClr val="bg2">
              <a:lumMod val="90000"/>
            </a:schemeClr>
          </a:solidFill>
        </p:grpSpPr>
        <p:sp>
          <p:nvSpPr>
            <p:cNvPr id="114" name="Freeform 10">
              <a:extLst>
                <a:ext uri="{FF2B5EF4-FFF2-40B4-BE49-F238E27FC236}">
                  <a16:creationId xmlns:a16="http://schemas.microsoft.com/office/drawing/2014/main" id="{8DCD5610-E9F2-BAE9-BA90-5BC9EC1AB5DD}"/>
                </a:ext>
              </a:extLst>
            </p:cNvPr>
            <p:cNvSpPr/>
            <p:nvPr/>
          </p:nvSpPr>
          <p:spPr bwMode="auto">
            <a:xfrm>
              <a:off x="1212846" y="3054445"/>
              <a:ext cx="647551" cy="562532"/>
            </a:xfrm>
            <a:custGeom>
              <a:avLst/>
              <a:gdLst>
                <a:gd name="T0" fmla="*/ 457 w 457"/>
                <a:gd name="T1" fmla="*/ 106 h 397"/>
                <a:gd name="T2" fmla="*/ 457 w 457"/>
                <a:gd name="T3" fmla="*/ 96 h 397"/>
                <a:gd name="T4" fmla="*/ 455 w 457"/>
                <a:gd name="T5" fmla="*/ 74 h 397"/>
                <a:gd name="T6" fmla="*/ 447 w 457"/>
                <a:gd name="T7" fmla="*/ 56 h 397"/>
                <a:gd name="T8" fmla="*/ 425 w 457"/>
                <a:gd name="T9" fmla="*/ 32 h 397"/>
                <a:gd name="T10" fmla="*/ 385 w 457"/>
                <a:gd name="T11" fmla="*/ 8 h 397"/>
                <a:gd name="T12" fmla="*/ 337 w 457"/>
                <a:gd name="T13" fmla="*/ 0 h 397"/>
                <a:gd name="T14" fmla="*/ 271 w 457"/>
                <a:gd name="T15" fmla="*/ 0 h 397"/>
                <a:gd name="T16" fmla="*/ 269 w 457"/>
                <a:gd name="T17" fmla="*/ 20 h 397"/>
                <a:gd name="T18" fmla="*/ 261 w 457"/>
                <a:gd name="T19" fmla="*/ 38 h 397"/>
                <a:gd name="T20" fmla="*/ 255 w 457"/>
                <a:gd name="T21" fmla="*/ 44 h 397"/>
                <a:gd name="T22" fmla="*/ 267 w 457"/>
                <a:gd name="T23" fmla="*/ 118 h 397"/>
                <a:gd name="T24" fmla="*/ 273 w 457"/>
                <a:gd name="T25" fmla="*/ 178 h 397"/>
                <a:gd name="T26" fmla="*/ 271 w 457"/>
                <a:gd name="T27" fmla="*/ 224 h 397"/>
                <a:gd name="T28" fmla="*/ 265 w 457"/>
                <a:gd name="T29" fmla="*/ 242 h 397"/>
                <a:gd name="T30" fmla="*/ 249 w 457"/>
                <a:gd name="T31" fmla="*/ 274 h 397"/>
                <a:gd name="T32" fmla="*/ 235 w 457"/>
                <a:gd name="T33" fmla="*/ 288 h 397"/>
                <a:gd name="T34" fmla="*/ 227 w 457"/>
                <a:gd name="T35" fmla="*/ 290 h 397"/>
                <a:gd name="T36" fmla="*/ 212 w 457"/>
                <a:gd name="T37" fmla="*/ 282 h 397"/>
                <a:gd name="T38" fmla="*/ 200 w 457"/>
                <a:gd name="T39" fmla="*/ 264 h 397"/>
                <a:gd name="T40" fmla="*/ 186 w 457"/>
                <a:gd name="T41" fmla="*/ 224 h 397"/>
                <a:gd name="T42" fmla="*/ 184 w 457"/>
                <a:gd name="T43" fmla="*/ 204 h 397"/>
                <a:gd name="T44" fmla="*/ 190 w 457"/>
                <a:gd name="T45" fmla="*/ 148 h 397"/>
                <a:gd name="T46" fmla="*/ 204 w 457"/>
                <a:gd name="T47" fmla="*/ 66 h 397"/>
                <a:gd name="T48" fmla="*/ 210 w 457"/>
                <a:gd name="T49" fmla="*/ 44 h 397"/>
                <a:gd name="T50" fmla="*/ 200 w 457"/>
                <a:gd name="T51" fmla="*/ 34 h 397"/>
                <a:gd name="T52" fmla="*/ 192 w 457"/>
                <a:gd name="T53" fmla="*/ 0 h 397"/>
                <a:gd name="T54" fmla="*/ 120 w 457"/>
                <a:gd name="T55" fmla="*/ 0 h 397"/>
                <a:gd name="T56" fmla="*/ 96 w 457"/>
                <a:gd name="T57" fmla="*/ 2 h 397"/>
                <a:gd name="T58" fmla="*/ 52 w 457"/>
                <a:gd name="T59" fmla="*/ 18 h 397"/>
                <a:gd name="T60" fmla="*/ 18 w 457"/>
                <a:gd name="T61" fmla="*/ 48 h 397"/>
                <a:gd name="T62" fmla="*/ 6 w 457"/>
                <a:gd name="T63" fmla="*/ 66 h 397"/>
                <a:gd name="T64" fmla="*/ 0 w 457"/>
                <a:gd name="T65" fmla="*/ 86 h 397"/>
                <a:gd name="T66" fmla="*/ 0 w 457"/>
                <a:gd name="T67" fmla="*/ 108 h 397"/>
                <a:gd name="T68" fmla="*/ 16 w 457"/>
                <a:gd name="T69" fmla="*/ 308 h 397"/>
                <a:gd name="T70" fmla="*/ 60 w 457"/>
                <a:gd name="T71" fmla="*/ 343 h 397"/>
                <a:gd name="T72" fmla="*/ 112 w 457"/>
                <a:gd name="T73" fmla="*/ 371 h 397"/>
                <a:gd name="T74" fmla="*/ 170 w 457"/>
                <a:gd name="T75" fmla="*/ 391 h 397"/>
                <a:gd name="T76" fmla="*/ 229 w 457"/>
                <a:gd name="T77" fmla="*/ 397 h 397"/>
                <a:gd name="T78" fmla="*/ 259 w 457"/>
                <a:gd name="T79" fmla="*/ 395 h 397"/>
                <a:gd name="T80" fmla="*/ 319 w 457"/>
                <a:gd name="T81" fmla="*/ 381 h 397"/>
                <a:gd name="T82" fmla="*/ 375 w 457"/>
                <a:gd name="T83" fmla="*/ 357 h 397"/>
                <a:gd name="T84" fmla="*/ 423 w 457"/>
                <a:gd name="T85" fmla="*/ 325 h 397"/>
                <a:gd name="T86" fmla="*/ 443 w 457"/>
                <a:gd name="T87" fmla="*/ 308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57" h="397">
                  <a:moveTo>
                    <a:pt x="443" y="308"/>
                  </a:moveTo>
                  <a:lnTo>
                    <a:pt x="457" y="106"/>
                  </a:lnTo>
                  <a:lnTo>
                    <a:pt x="457" y="106"/>
                  </a:lnTo>
                  <a:lnTo>
                    <a:pt x="457" y="96"/>
                  </a:lnTo>
                  <a:lnTo>
                    <a:pt x="457" y="84"/>
                  </a:lnTo>
                  <a:lnTo>
                    <a:pt x="455" y="74"/>
                  </a:lnTo>
                  <a:lnTo>
                    <a:pt x="451" y="64"/>
                  </a:lnTo>
                  <a:lnTo>
                    <a:pt x="447" y="56"/>
                  </a:lnTo>
                  <a:lnTo>
                    <a:pt x="441" y="46"/>
                  </a:lnTo>
                  <a:lnTo>
                    <a:pt x="425" y="32"/>
                  </a:lnTo>
                  <a:lnTo>
                    <a:pt x="407" y="18"/>
                  </a:lnTo>
                  <a:lnTo>
                    <a:pt x="385" y="8"/>
                  </a:lnTo>
                  <a:lnTo>
                    <a:pt x="361" y="2"/>
                  </a:lnTo>
                  <a:lnTo>
                    <a:pt x="337" y="0"/>
                  </a:lnTo>
                  <a:lnTo>
                    <a:pt x="271" y="0"/>
                  </a:lnTo>
                  <a:lnTo>
                    <a:pt x="271" y="0"/>
                  </a:lnTo>
                  <a:lnTo>
                    <a:pt x="271" y="8"/>
                  </a:lnTo>
                  <a:lnTo>
                    <a:pt x="269" y="20"/>
                  </a:lnTo>
                  <a:lnTo>
                    <a:pt x="265" y="32"/>
                  </a:lnTo>
                  <a:lnTo>
                    <a:pt x="261" y="38"/>
                  </a:lnTo>
                  <a:lnTo>
                    <a:pt x="255" y="44"/>
                  </a:lnTo>
                  <a:lnTo>
                    <a:pt x="255" y="44"/>
                  </a:lnTo>
                  <a:lnTo>
                    <a:pt x="259" y="66"/>
                  </a:lnTo>
                  <a:lnTo>
                    <a:pt x="267" y="118"/>
                  </a:lnTo>
                  <a:lnTo>
                    <a:pt x="271" y="148"/>
                  </a:lnTo>
                  <a:lnTo>
                    <a:pt x="273" y="178"/>
                  </a:lnTo>
                  <a:lnTo>
                    <a:pt x="275" y="204"/>
                  </a:lnTo>
                  <a:lnTo>
                    <a:pt x="271" y="224"/>
                  </a:lnTo>
                  <a:lnTo>
                    <a:pt x="271" y="224"/>
                  </a:lnTo>
                  <a:lnTo>
                    <a:pt x="265" y="242"/>
                  </a:lnTo>
                  <a:lnTo>
                    <a:pt x="255" y="264"/>
                  </a:lnTo>
                  <a:lnTo>
                    <a:pt x="249" y="274"/>
                  </a:lnTo>
                  <a:lnTo>
                    <a:pt x="241" y="282"/>
                  </a:lnTo>
                  <a:lnTo>
                    <a:pt x="235" y="288"/>
                  </a:lnTo>
                  <a:lnTo>
                    <a:pt x="227" y="290"/>
                  </a:lnTo>
                  <a:lnTo>
                    <a:pt x="227" y="290"/>
                  </a:lnTo>
                  <a:lnTo>
                    <a:pt x="220" y="288"/>
                  </a:lnTo>
                  <a:lnTo>
                    <a:pt x="212" y="282"/>
                  </a:lnTo>
                  <a:lnTo>
                    <a:pt x="206" y="274"/>
                  </a:lnTo>
                  <a:lnTo>
                    <a:pt x="200" y="264"/>
                  </a:lnTo>
                  <a:lnTo>
                    <a:pt x="192" y="242"/>
                  </a:lnTo>
                  <a:lnTo>
                    <a:pt x="186" y="224"/>
                  </a:lnTo>
                  <a:lnTo>
                    <a:pt x="186" y="224"/>
                  </a:lnTo>
                  <a:lnTo>
                    <a:pt x="184" y="204"/>
                  </a:lnTo>
                  <a:lnTo>
                    <a:pt x="186" y="178"/>
                  </a:lnTo>
                  <a:lnTo>
                    <a:pt x="190" y="148"/>
                  </a:lnTo>
                  <a:lnTo>
                    <a:pt x="194" y="118"/>
                  </a:lnTo>
                  <a:lnTo>
                    <a:pt x="204" y="66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06" y="40"/>
                  </a:lnTo>
                  <a:lnTo>
                    <a:pt x="200" y="34"/>
                  </a:lnTo>
                  <a:lnTo>
                    <a:pt x="196" y="20"/>
                  </a:lnTo>
                  <a:lnTo>
                    <a:pt x="192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96" y="2"/>
                  </a:lnTo>
                  <a:lnTo>
                    <a:pt x="72" y="8"/>
                  </a:lnTo>
                  <a:lnTo>
                    <a:pt x="52" y="18"/>
                  </a:lnTo>
                  <a:lnTo>
                    <a:pt x="32" y="32"/>
                  </a:lnTo>
                  <a:lnTo>
                    <a:pt x="18" y="48"/>
                  </a:lnTo>
                  <a:lnTo>
                    <a:pt x="12" y="56"/>
                  </a:lnTo>
                  <a:lnTo>
                    <a:pt x="6" y="66"/>
                  </a:lnTo>
                  <a:lnTo>
                    <a:pt x="2" y="76"/>
                  </a:lnTo>
                  <a:lnTo>
                    <a:pt x="0" y="86"/>
                  </a:lnTo>
                  <a:lnTo>
                    <a:pt x="0" y="96"/>
                  </a:lnTo>
                  <a:lnTo>
                    <a:pt x="0" y="108"/>
                  </a:lnTo>
                  <a:lnTo>
                    <a:pt x="16" y="308"/>
                  </a:lnTo>
                  <a:lnTo>
                    <a:pt x="16" y="308"/>
                  </a:lnTo>
                  <a:lnTo>
                    <a:pt x="36" y="325"/>
                  </a:lnTo>
                  <a:lnTo>
                    <a:pt x="60" y="343"/>
                  </a:lnTo>
                  <a:lnTo>
                    <a:pt x="86" y="359"/>
                  </a:lnTo>
                  <a:lnTo>
                    <a:pt x="112" y="371"/>
                  </a:lnTo>
                  <a:lnTo>
                    <a:pt x="140" y="383"/>
                  </a:lnTo>
                  <a:lnTo>
                    <a:pt x="170" y="391"/>
                  </a:lnTo>
                  <a:lnTo>
                    <a:pt x="200" y="395"/>
                  </a:lnTo>
                  <a:lnTo>
                    <a:pt x="229" y="397"/>
                  </a:lnTo>
                  <a:lnTo>
                    <a:pt x="229" y="397"/>
                  </a:lnTo>
                  <a:lnTo>
                    <a:pt x="259" y="395"/>
                  </a:lnTo>
                  <a:lnTo>
                    <a:pt x="289" y="389"/>
                  </a:lnTo>
                  <a:lnTo>
                    <a:pt x="319" y="381"/>
                  </a:lnTo>
                  <a:lnTo>
                    <a:pt x="347" y="369"/>
                  </a:lnTo>
                  <a:lnTo>
                    <a:pt x="375" y="357"/>
                  </a:lnTo>
                  <a:lnTo>
                    <a:pt x="401" y="341"/>
                  </a:lnTo>
                  <a:lnTo>
                    <a:pt x="423" y="325"/>
                  </a:lnTo>
                  <a:lnTo>
                    <a:pt x="443" y="308"/>
                  </a:lnTo>
                  <a:lnTo>
                    <a:pt x="443" y="30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rgbClr val="0070C0"/>
                </a:solidFill>
                <a:latin typeface="Noto Sans KR Black" panose="020B0A00000000000000" pitchFamily="34" charset="-127"/>
                <a:ea typeface="Noto Sans KR Light" panose="020B03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sp>
          <p:nvSpPr>
            <p:cNvPr id="115" name="Freeform 11">
              <a:extLst>
                <a:ext uri="{FF2B5EF4-FFF2-40B4-BE49-F238E27FC236}">
                  <a16:creationId xmlns:a16="http://schemas.microsoft.com/office/drawing/2014/main" id="{6683984D-BA32-B4BB-7F5E-2F0897376B81}"/>
                </a:ext>
              </a:extLst>
            </p:cNvPr>
            <p:cNvSpPr/>
            <p:nvPr/>
          </p:nvSpPr>
          <p:spPr bwMode="auto">
            <a:xfrm>
              <a:off x="1365878" y="2653447"/>
              <a:ext cx="344321" cy="344321"/>
            </a:xfrm>
            <a:custGeom>
              <a:avLst/>
              <a:gdLst>
                <a:gd name="T0" fmla="*/ 121 w 243"/>
                <a:gd name="T1" fmla="*/ 243 h 243"/>
                <a:gd name="T2" fmla="*/ 121 w 243"/>
                <a:gd name="T3" fmla="*/ 243 h 243"/>
                <a:gd name="T4" fmla="*/ 133 w 243"/>
                <a:gd name="T5" fmla="*/ 243 h 243"/>
                <a:gd name="T6" fmla="*/ 145 w 243"/>
                <a:gd name="T7" fmla="*/ 241 h 243"/>
                <a:gd name="T8" fmla="*/ 157 w 243"/>
                <a:gd name="T9" fmla="*/ 239 h 243"/>
                <a:gd name="T10" fmla="*/ 167 w 243"/>
                <a:gd name="T11" fmla="*/ 233 h 243"/>
                <a:gd name="T12" fmla="*/ 189 w 243"/>
                <a:gd name="T13" fmla="*/ 223 h 243"/>
                <a:gd name="T14" fmla="*/ 207 w 243"/>
                <a:gd name="T15" fmla="*/ 207 h 243"/>
                <a:gd name="T16" fmla="*/ 221 w 243"/>
                <a:gd name="T17" fmla="*/ 189 h 243"/>
                <a:gd name="T18" fmla="*/ 233 w 243"/>
                <a:gd name="T19" fmla="*/ 169 h 243"/>
                <a:gd name="T20" fmla="*/ 237 w 243"/>
                <a:gd name="T21" fmla="*/ 157 h 243"/>
                <a:gd name="T22" fmla="*/ 239 w 243"/>
                <a:gd name="T23" fmla="*/ 145 h 243"/>
                <a:gd name="T24" fmla="*/ 241 w 243"/>
                <a:gd name="T25" fmla="*/ 134 h 243"/>
                <a:gd name="T26" fmla="*/ 243 w 243"/>
                <a:gd name="T27" fmla="*/ 122 h 243"/>
                <a:gd name="T28" fmla="*/ 243 w 243"/>
                <a:gd name="T29" fmla="*/ 122 h 243"/>
                <a:gd name="T30" fmla="*/ 241 w 243"/>
                <a:gd name="T31" fmla="*/ 110 h 243"/>
                <a:gd name="T32" fmla="*/ 239 w 243"/>
                <a:gd name="T33" fmla="*/ 98 h 243"/>
                <a:gd name="T34" fmla="*/ 237 w 243"/>
                <a:gd name="T35" fmla="*/ 86 h 243"/>
                <a:gd name="T36" fmla="*/ 233 w 243"/>
                <a:gd name="T37" fmla="*/ 74 h 243"/>
                <a:gd name="T38" fmla="*/ 221 w 243"/>
                <a:gd name="T39" fmla="*/ 54 h 243"/>
                <a:gd name="T40" fmla="*/ 207 w 243"/>
                <a:gd name="T41" fmla="*/ 36 h 243"/>
                <a:gd name="T42" fmla="*/ 189 w 243"/>
                <a:gd name="T43" fmla="*/ 22 h 243"/>
                <a:gd name="T44" fmla="*/ 167 w 243"/>
                <a:gd name="T45" fmla="*/ 10 h 243"/>
                <a:gd name="T46" fmla="*/ 157 w 243"/>
                <a:gd name="T47" fmla="*/ 6 h 243"/>
                <a:gd name="T48" fmla="*/ 145 w 243"/>
                <a:gd name="T49" fmla="*/ 2 h 243"/>
                <a:gd name="T50" fmla="*/ 133 w 243"/>
                <a:gd name="T51" fmla="*/ 0 h 243"/>
                <a:gd name="T52" fmla="*/ 121 w 243"/>
                <a:gd name="T53" fmla="*/ 0 h 243"/>
                <a:gd name="T54" fmla="*/ 121 w 243"/>
                <a:gd name="T55" fmla="*/ 0 h 243"/>
                <a:gd name="T56" fmla="*/ 108 w 243"/>
                <a:gd name="T57" fmla="*/ 0 h 243"/>
                <a:gd name="T58" fmla="*/ 96 w 243"/>
                <a:gd name="T59" fmla="*/ 2 h 243"/>
                <a:gd name="T60" fmla="*/ 84 w 243"/>
                <a:gd name="T61" fmla="*/ 6 h 243"/>
                <a:gd name="T62" fmla="*/ 74 w 243"/>
                <a:gd name="T63" fmla="*/ 10 h 243"/>
                <a:gd name="T64" fmla="*/ 52 w 243"/>
                <a:gd name="T65" fmla="*/ 22 h 243"/>
                <a:gd name="T66" fmla="*/ 34 w 243"/>
                <a:gd name="T67" fmla="*/ 36 h 243"/>
                <a:gd name="T68" fmla="*/ 20 w 243"/>
                <a:gd name="T69" fmla="*/ 54 h 243"/>
                <a:gd name="T70" fmla="*/ 8 w 243"/>
                <a:gd name="T71" fmla="*/ 74 h 243"/>
                <a:gd name="T72" fmla="*/ 4 w 243"/>
                <a:gd name="T73" fmla="*/ 86 h 243"/>
                <a:gd name="T74" fmla="*/ 2 w 243"/>
                <a:gd name="T75" fmla="*/ 98 h 243"/>
                <a:gd name="T76" fmla="*/ 0 w 243"/>
                <a:gd name="T77" fmla="*/ 110 h 243"/>
                <a:gd name="T78" fmla="*/ 0 w 243"/>
                <a:gd name="T79" fmla="*/ 122 h 243"/>
                <a:gd name="T80" fmla="*/ 0 w 243"/>
                <a:gd name="T81" fmla="*/ 122 h 243"/>
                <a:gd name="T82" fmla="*/ 0 w 243"/>
                <a:gd name="T83" fmla="*/ 134 h 243"/>
                <a:gd name="T84" fmla="*/ 2 w 243"/>
                <a:gd name="T85" fmla="*/ 145 h 243"/>
                <a:gd name="T86" fmla="*/ 4 w 243"/>
                <a:gd name="T87" fmla="*/ 157 h 243"/>
                <a:gd name="T88" fmla="*/ 8 w 243"/>
                <a:gd name="T89" fmla="*/ 169 h 243"/>
                <a:gd name="T90" fmla="*/ 20 w 243"/>
                <a:gd name="T91" fmla="*/ 189 h 243"/>
                <a:gd name="T92" fmla="*/ 34 w 243"/>
                <a:gd name="T93" fmla="*/ 207 h 243"/>
                <a:gd name="T94" fmla="*/ 52 w 243"/>
                <a:gd name="T95" fmla="*/ 223 h 243"/>
                <a:gd name="T96" fmla="*/ 74 w 243"/>
                <a:gd name="T97" fmla="*/ 233 h 243"/>
                <a:gd name="T98" fmla="*/ 84 w 243"/>
                <a:gd name="T99" fmla="*/ 239 h 243"/>
                <a:gd name="T100" fmla="*/ 96 w 243"/>
                <a:gd name="T101" fmla="*/ 241 h 243"/>
                <a:gd name="T102" fmla="*/ 108 w 243"/>
                <a:gd name="T103" fmla="*/ 243 h 243"/>
                <a:gd name="T104" fmla="*/ 121 w 243"/>
                <a:gd name="T105" fmla="*/ 243 h 243"/>
                <a:gd name="T106" fmla="*/ 121 w 243"/>
                <a:gd name="T107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3" h="243">
                  <a:moveTo>
                    <a:pt x="121" y="243"/>
                  </a:moveTo>
                  <a:lnTo>
                    <a:pt x="121" y="243"/>
                  </a:lnTo>
                  <a:lnTo>
                    <a:pt x="133" y="243"/>
                  </a:lnTo>
                  <a:lnTo>
                    <a:pt x="145" y="241"/>
                  </a:lnTo>
                  <a:lnTo>
                    <a:pt x="157" y="239"/>
                  </a:lnTo>
                  <a:lnTo>
                    <a:pt x="167" y="233"/>
                  </a:lnTo>
                  <a:lnTo>
                    <a:pt x="189" y="223"/>
                  </a:lnTo>
                  <a:lnTo>
                    <a:pt x="207" y="207"/>
                  </a:lnTo>
                  <a:lnTo>
                    <a:pt x="221" y="189"/>
                  </a:lnTo>
                  <a:lnTo>
                    <a:pt x="233" y="169"/>
                  </a:lnTo>
                  <a:lnTo>
                    <a:pt x="237" y="157"/>
                  </a:lnTo>
                  <a:lnTo>
                    <a:pt x="239" y="145"/>
                  </a:lnTo>
                  <a:lnTo>
                    <a:pt x="241" y="134"/>
                  </a:lnTo>
                  <a:lnTo>
                    <a:pt x="243" y="122"/>
                  </a:lnTo>
                  <a:lnTo>
                    <a:pt x="243" y="122"/>
                  </a:lnTo>
                  <a:lnTo>
                    <a:pt x="241" y="110"/>
                  </a:lnTo>
                  <a:lnTo>
                    <a:pt x="239" y="98"/>
                  </a:lnTo>
                  <a:lnTo>
                    <a:pt x="237" y="86"/>
                  </a:lnTo>
                  <a:lnTo>
                    <a:pt x="233" y="74"/>
                  </a:lnTo>
                  <a:lnTo>
                    <a:pt x="221" y="54"/>
                  </a:lnTo>
                  <a:lnTo>
                    <a:pt x="207" y="36"/>
                  </a:lnTo>
                  <a:lnTo>
                    <a:pt x="189" y="22"/>
                  </a:lnTo>
                  <a:lnTo>
                    <a:pt x="167" y="10"/>
                  </a:lnTo>
                  <a:lnTo>
                    <a:pt x="157" y="6"/>
                  </a:lnTo>
                  <a:lnTo>
                    <a:pt x="145" y="2"/>
                  </a:lnTo>
                  <a:lnTo>
                    <a:pt x="133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4" y="6"/>
                  </a:lnTo>
                  <a:lnTo>
                    <a:pt x="74" y="10"/>
                  </a:lnTo>
                  <a:lnTo>
                    <a:pt x="52" y="22"/>
                  </a:lnTo>
                  <a:lnTo>
                    <a:pt x="34" y="36"/>
                  </a:lnTo>
                  <a:lnTo>
                    <a:pt x="20" y="54"/>
                  </a:lnTo>
                  <a:lnTo>
                    <a:pt x="8" y="74"/>
                  </a:lnTo>
                  <a:lnTo>
                    <a:pt x="4" y="86"/>
                  </a:lnTo>
                  <a:lnTo>
                    <a:pt x="2" y="98"/>
                  </a:lnTo>
                  <a:lnTo>
                    <a:pt x="0" y="110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134"/>
                  </a:lnTo>
                  <a:lnTo>
                    <a:pt x="2" y="145"/>
                  </a:lnTo>
                  <a:lnTo>
                    <a:pt x="4" y="157"/>
                  </a:lnTo>
                  <a:lnTo>
                    <a:pt x="8" y="169"/>
                  </a:lnTo>
                  <a:lnTo>
                    <a:pt x="20" y="189"/>
                  </a:lnTo>
                  <a:lnTo>
                    <a:pt x="34" y="207"/>
                  </a:lnTo>
                  <a:lnTo>
                    <a:pt x="52" y="223"/>
                  </a:lnTo>
                  <a:lnTo>
                    <a:pt x="74" y="233"/>
                  </a:lnTo>
                  <a:lnTo>
                    <a:pt x="84" y="239"/>
                  </a:lnTo>
                  <a:lnTo>
                    <a:pt x="96" y="241"/>
                  </a:lnTo>
                  <a:lnTo>
                    <a:pt x="108" y="243"/>
                  </a:lnTo>
                  <a:lnTo>
                    <a:pt x="121" y="243"/>
                  </a:lnTo>
                  <a:lnTo>
                    <a:pt x="121" y="24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rgbClr val="0070C0"/>
                </a:solidFill>
                <a:latin typeface="Noto Sans KR Black" panose="020B0A00000000000000" pitchFamily="34" charset="-127"/>
                <a:ea typeface="Noto Sans KR Light" panose="020B03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sp>
          <p:nvSpPr>
            <p:cNvPr id="116" name="Freeform 12">
              <a:extLst>
                <a:ext uri="{FF2B5EF4-FFF2-40B4-BE49-F238E27FC236}">
                  <a16:creationId xmlns:a16="http://schemas.microsoft.com/office/drawing/2014/main" id="{EC742847-4EC0-C426-86CF-E8D6B9F0E8D5}"/>
                </a:ext>
              </a:extLst>
            </p:cNvPr>
            <p:cNvSpPr/>
            <p:nvPr/>
          </p:nvSpPr>
          <p:spPr bwMode="auto">
            <a:xfrm>
              <a:off x="827432" y="2341717"/>
              <a:ext cx="1581329" cy="1408454"/>
            </a:xfrm>
            <a:custGeom>
              <a:avLst/>
              <a:gdLst>
                <a:gd name="T0" fmla="*/ 935 w 1116"/>
                <a:gd name="T1" fmla="*/ 282 h 994"/>
                <a:gd name="T2" fmla="*/ 923 w 1116"/>
                <a:gd name="T3" fmla="*/ 276 h 994"/>
                <a:gd name="T4" fmla="*/ 735 w 1116"/>
                <a:gd name="T5" fmla="*/ 457 h 994"/>
                <a:gd name="T6" fmla="*/ 731 w 1116"/>
                <a:gd name="T7" fmla="*/ 471 h 994"/>
                <a:gd name="T8" fmla="*/ 739 w 1116"/>
                <a:gd name="T9" fmla="*/ 483 h 994"/>
                <a:gd name="T10" fmla="*/ 815 w 1116"/>
                <a:gd name="T11" fmla="*/ 485 h 994"/>
                <a:gd name="T12" fmla="*/ 855 w 1116"/>
                <a:gd name="T13" fmla="*/ 491 h 994"/>
                <a:gd name="T14" fmla="*/ 857 w 1116"/>
                <a:gd name="T15" fmla="*/ 531 h 994"/>
                <a:gd name="T16" fmla="*/ 835 w 1116"/>
                <a:gd name="T17" fmla="*/ 623 h 994"/>
                <a:gd name="T18" fmla="*/ 773 w 1116"/>
                <a:gd name="T19" fmla="*/ 729 h 994"/>
                <a:gd name="T20" fmla="*/ 695 w 1116"/>
                <a:gd name="T21" fmla="*/ 801 h 994"/>
                <a:gd name="T22" fmla="*/ 563 w 1116"/>
                <a:gd name="T23" fmla="*/ 856 h 994"/>
                <a:gd name="T24" fmla="*/ 456 w 1116"/>
                <a:gd name="T25" fmla="*/ 862 h 994"/>
                <a:gd name="T26" fmla="*/ 324 w 1116"/>
                <a:gd name="T27" fmla="*/ 822 h 994"/>
                <a:gd name="T28" fmla="*/ 240 w 1116"/>
                <a:gd name="T29" fmla="*/ 761 h 994"/>
                <a:gd name="T30" fmla="*/ 160 w 1116"/>
                <a:gd name="T31" fmla="*/ 641 h 994"/>
                <a:gd name="T32" fmla="*/ 132 w 1116"/>
                <a:gd name="T33" fmla="*/ 503 h 994"/>
                <a:gd name="T34" fmla="*/ 148 w 1116"/>
                <a:gd name="T35" fmla="*/ 395 h 994"/>
                <a:gd name="T36" fmla="*/ 214 w 1116"/>
                <a:gd name="T37" fmla="*/ 270 h 994"/>
                <a:gd name="T38" fmla="*/ 296 w 1116"/>
                <a:gd name="T39" fmla="*/ 196 h 994"/>
                <a:gd name="T40" fmla="*/ 434 w 1116"/>
                <a:gd name="T41" fmla="*/ 140 h 994"/>
                <a:gd name="T42" fmla="*/ 539 w 1116"/>
                <a:gd name="T43" fmla="*/ 132 h 994"/>
                <a:gd name="T44" fmla="*/ 627 w 1116"/>
                <a:gd name="T45" fmla="*/ 152 h 994"/>
                <a:gd name="T46" fmla="*/ 661 w 1116"/>
                <a:gd name="T47" fmla="*/ 154 h 994"/>
                <a:gd name="T48" fmla="*/ 695 w 1116"/>
                <a:gd name="T49" fmla="*/ 136 h 994"/>
                <a:gd name="T50" fmla="*/ 713 w 1116"/>
                <a:gd name="T51" fmla="*/ 98 h 994"/>
                <a:gd name="T52" fmla="*/ 701 w 1116"/>
                <a:gd name="T53" fmla="*/ 50 h 994"/>
                <a:gd name="T54" fmla="*/ 671 w 1116"/>
                <a:gd name="T55" fmla="*/ 28 h 994"/>
                <a:gd name="T56" fmla="*/ 509 w 1116"/>
                <a:gd name="T57" fmla="*/ 0 h 994"/>
                <a:gd name="T58" fmla="*/ 434 w 1116"/>
                <a:gd name="T59" fmla="*/ 6 h 994"/>
                <a:gd name="T60" fmla="*/ 336 w 1116"/>
                <a:gd name="T61" fmla="*/ 30 h 994"/>
                <a:gd name="T62" fmla="*/ 244 w 1116"/>
                <a:gd name="T63" fmla="*/ 74 h 994"/>
                <a:gd name="T64" fmla="*/ 162 w 1116"/>
                <a:gd name="T65" fmla="*/ 134 h 994"/>
                <a:gd name="T66" fmla="*/ 110 w 1116"/>
                <a:gd name="T67" fmla="*/ 188 h 994"/>
                <a:gd name="T68" fmla="*/ 56 w 1116"/>
                <a:gd name="T69" fmla="*/ 272 h 994"/>
                <a:gd name="T70" fmla="*/ 10 w 1116"/>
                <a:gd name="T71" fmla="*/ 407 h 994"/>
                <a:gd name="T72" fmla="*/ 10 w 1116"/>
                <a:gd name="T73" fmla="*/ 597 h 994"/>
                <a:gd name="T74" fmla="*/ 58 w 1116"/>
                <a:gd name="T75" fmla="*/ 733 h 994"/>
                <a:gd name="T76" fmla="*/ 114 w 1116"/>
                <a:gd name="T77" fmla="*/ 817 h 994"/>
                <a:gd name="T78" fmla="*/ 184 w 1116"/>
                <a:gd name="T79" fmla="*/ 886 h 994"/>
                <a:gd name="T80" fmla="*/ 350 w 1116"/>
                <a:gd name="T81" fmla="*/ 974 h 994"/>
                <a:gd name="T82" fmla="*/ 490 w 1116"/>
                <a:gd name="T83" fmla="*/ 994 h 994"/>
                <a:gd name="T84" fmla="*/ 545 w 1116"/>
                <a:gd name="T85" fmla="*/ 992 h 994"/>
                <a:gd name="T86" fmla="*/ 729 w 1116"/>
                <a:gd name="T87" fmla="*/ 934 h 994"/>
                <a:gd name="T88" fmla="*/ 845 w 1116"/>
                <a:gd name="T89" fmla="*/ 844 h 994"/>
                <a:gd name="T90" fmla="*/ 929 w 1116"/>
                <a:gd name="T91" fmla="*/ 733 h 994"/>
                <a:gd name="T92" fmla="*/ 967 w 1116"/>
                <a:gd name="T93" fmla="*/ 647 h 994"/>
                <a:gd name="T94" fmla="*/ 989 w 1116"/>
                <a:gd name="T95" fmla="*/ 523 h 994"/>
                <a:gd name="T96" fmla="*/ 995 w 1116"/>
                <a:gd name="T97" fmla="*/ 487 h 994"/>
                <a:gd name="T98" fmla="*/ 1098 w 1116"/>
                <a:gd name="T99" fmla="*/ 483 h 994"/>
                <a:gd name="T100" fmla="*/ 1108 w 1116"/>
                <a:gd name="T101" fmla="*/ 481 h 994"/>
                <a:gd name="T102" fmla="*/ 1116 w 1116"/>
                <a:gd name="T103" fmla="*/ 467 h 994"/>
                <a:gd name="T104" fmla="*/ 1110 w 1116"/>
                <a:gd name="T105" fmla="*/ 455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16" h="994">
                  <a:moveTo>
                    <a:pt x="1110" y="455"/>
                  </a:moveTo>
                  <a:lnTo>
                    <a:pt x="951" y="298"/>
                  </a:lnTo>
                  <a:lnTo>
                    <a:pt x="935" y="282"/>
                  </a:lnTo>
                  <a:lnTo>
                    <a:pt x="935" y="282"/>
                  </a:lnTo>
                  <a:lnTo>
                    <a:pt x="929" y="278"/>
                  </a:lnTo>
                  <a:lnTo>
                    <a:pt x="923" y="276"/>
                  </a:lnTo>
                  <a:lnTo>
                    <a:pt x="923" y="276"/>
                  </a:lnTo>
                  <a:lnTo>
                    <a:pt x="923" y="276"/>
                  </a:lnTo>
                  <a:lnTo>
                    <a:pt x="915" y="278"/>
                  </a:lnTo>
                  <a:lnTo>
                    <a:pt x="911" y="282"/>
                  </a:lnTo>
                  <a:lnTo>
                    <a:pt x="815" y="377"/>
                  </a:lnTo>
                  <a:lnTo>
                    <a:pt x="735" y="457"/>
                  </a:lnTo>
                  <a:lnTo>
                    <a:pt x="735" y="457"/>
                  </a:lnTo>
                  <a:lnTo>
                    <a:pt x="733" y="461"/>
                  </a:lnTo>
                  <a:lnTo>
                    <a:pt x="731" y="465"/>
                  </a:lnTo>
                  <a:lnTo>
                    <a:pt x="731" y="471"/>
                  </a:lnTo>
                  <a:lnTo>
                    <a:pt x="733" y="475"/>
                  </a:lnTo>
                  <a:lnTo>
                    <a:pt x="733" y="475"/>
                  </a:lnTo>
                  <a:lnTo>
                    <a:pt x="735" y="479"/>
                  </a:lnTo>
                  <a:lnTo>
                    <a:pt x="739" y="483"/>
                  </a:lnTo>
                  <a:lnTo>
                    <a:pt x="743" y="485"/>
                  </a:lnTo>
                  <a:lnTo>
                    <a:pt x="747" y="485"/>
                  </a:lnTo>
                  <a:lnTo>
                    <a:pt x="747" y="485"/>
                  </a:lnTo>
                  <a:lnTo>
                    <a:pt x="815" y="485"/>
                  </a:lnTo>
                  <a:lnTo>
                    <a:pt x="841" y="485"/>
                  </a:lnTo>
                  <a:lnTo>
                    <a:pt x="841" y="485"/>
                  </a:lnTo>
                  <a:lnTo>
                    <a:pt x="849" y="487"/>
                  </a:lnTo>
                  <a:lnTo>
                    <a:pt x="855" y="491"/>
                  </a:lnTo>
                  <a:lnTo>
                    <a:pt x="855" y="491"/>
                  </a:lnTo>
                  <a:lnTo>
                    <a:pt x="859" y="497"/>
                  </a:lnTo>
                  <a:lnTo>
                    <a:pt x="859" y="503"/>
                  </a:lnTo>
                  <a:lnTo>
                    <a:pt x="857" y="531"/>
                  </a:lnTo>
                  <a:lnTo>
                    <a:pt x="857" y="531"/>
                  </a:lnTo>
                  <a:lnTo>
                    <a:pt x="851" y="563"/>
                  </a:lnTo>
                  <a:lnTo>
                    <a:pt x="845" y="593"/>
                  </a:lnTo>
                  <a:lnTo>
                    <a:pt x="835" y="623"/>
                  </a:lnTo>
                  <a:lnTo>
                    <a:pt x="823" y="651"/>
                  </a:lnTo>
                  <a:lnTo>
                    <a:pt x="809" y="679"/>
                  </a:lnTo>
                  <a:lnTo>
                    <a:pt x="791" y="705"/>
                  </a:lnTo>
                  <a:lnTo>
                    <a:pt x="773" y="729"/>
                  </a:lnTo>
                  <a:lnTo>
                    <a:pt x="753" y="753"/>
                  </a:lnTo>
                  <a:lnTo>
                    <a:pt x="753" y="753"/>
                  </a:lnTo>
                  <a:lnTo>
                    <a:pt x="725" y="779"/>
                  </a:lnTo>
                  <a:lnTo>
                    <a:pt x="695" y="801"/>
                  </a:lnTo>
                  <a:lnTo>
                    <a:pt x="663" y="819"/>
                  </a:lnTo>
                  <a:lnTo>
                    <a:pt x="631" y="834"/>
                  </a:lnTo>
                  <a:lnTo>
                    <a:pt x="597" y="846"/>
                  </a:lnTo>
                  <a:lnTo>
                    <a:pt x="563" y="856"/>
                  </a:lnTo>
                  <a:lnTo>
                    <a:pt x="527" y="862"/>
                  </a:lnTo>
                  <a:lnTo>
                    <a:pt x="492" y="864"/>
                  </a:lnTo>
                  <a:lnTo>
                    <a:pt x="492" y="864"/>
                  </a:lnTo>
                  <a:lnTo>
                    <a:pt x="456" y="862"/>
                  </a:lnTo>
                  <a:lnTo>
                    <a:pt x="422" y="856"/>
                  </a:lnTo>
                  <a:lnTo>
                    <a:pt x="388" y="848"/>
                  </a:lnTo>
                  <a:lnTo>
                    <a:pt x="356" y="836"/>
                  </a:lnTo>
                  <a:lnTo>
                    <a:pt x="324" y="822"/>
                  </a:lnTo>
                  <a:lnTo>
                    <a:pt x="296" y="805"/>
                  </a:lnTo>
                  <a:lnTo>
                    <a:pt x="266" y="783"/>
                  </a:lnTo>
                  <a:lnTo>
                    <a:pt x="240" y="761"/>
                  </a:lnTo>
                  <a:lnTo>
                    <a:pt x="240" y="761"/>
                  </a:lnTo>
                  <a:lnTo>
                    <a:pt x="216" y="733"/>
                  </a:lnTo>
                  <a:lnTo>
                    <a:pt x="194" y="705"/>
                  </a:lnTo>
                  <a:lnTo>
                    <a:pt x="176" y="675"/>
                  </a:lnTo>
                  <a:lnTo>
                    <a:pt x="160" y="641"/>
                  </a:lnTo>
                  <a:lnTo>
                    <a:pt x="148" y="609"/>
                  </a:lnTo>
                  <a:lnTo>
                    <a:pt x="140" y="573"/>
                  </a:lnTo>
                  <a:lnTo>
                    <a:pt x="134" y="539"/>
                  </a:lnTo>
                  <a:lnTo>
                    <a:pt x="132" y="503"/>
                  </a:lnTo>
                  <a:lnTo>
                    <a:pt x="132" y="503"/>
                  </a:lnTo>
                  <a:lnTo>
                    <a:pt x="134" y="465"/>
                  </a:lnTo>
                  <a:lnTo>
                    <a:pt x="140" y="431"/>
                  </a:lnTo>
                  <a:lnTo>
                    <a:pt x="148" y="395"/>
                  </a:lnTo>
                  <a:lnTo>
                    <a:pt x="160" y="361"/>
                  </a:lnTo>
                  <a:lnTo>
                    <a:pt x="174" y="330"/>
                  </a:lnTo>
                  <a:lnTo>
                    <a:pt x="192" y="300"/>
                  </a:lnTo>
                  <a:lnTo>
                    <a:pt x="214" y="270"/>
                  </a:lnTo>
                  <a:lnTo>
                    <a:pt x="238" y="244"/>
                  </a:lnTo>
                  <a:lnTo>
                    <a:pt x="238" y="244"/>
                  </a:lnTo>
                  <a:lnTo>
                    <a:pt x="266" y="218"/>
                  </a:lnTo>
                  <a:lnTo>
                    <a:pt x="296" y="196"/>
                  </a:lnTo>
                  <a:lnTo>
                    <a:pt x="328" y="176"/>
                  </a:lnTo>
                  <a:lnTo>
                    <a:pt x="362" y="160"/>
                  </a:lnTo>
                  <a:lnTo>
                    <a:pt x="398" y="148"/>
                  </a:lnTo>
                  <a:lnTo>
                    <a:pt x="434" y="140"/>
                  </a:lnTo>
                  <a:lnTo>
                    <a:pt x="470" y="134"/>
                  </a:lnTo>
                  <a:lnTo>
                    <a:pt x="507" y="132"/>
                  </a:lnTo>
                  <a:lnTo>
                    <a:pt x="507" y="132"/>
                  </a:lnTo>
                  <a:lnTo>
                    <a:pt x="539" y="132"/>
                  </a:lnTo>
                  <a:lnTo>
                    <a:pt x="569" y="136"/>
                  </a:lnTo>
                  <a:lnTo>
                    <a:pt x="597" y="142"/>
                  </a:lnTo>
                  <a:lnTo>
                    <a:pt x="627" y="152"/>
                  </a:lnTo>
                  <a:lnTo>
                    <a:pt x="627" y="152"/>
                  </a:lnTo>
                  <a:lnTo>
                    <a:pt x="637" y="154"/>
                  </a:lnTo>
                  <a:lnTo>
                    <a:pt x="649" y="156"/>
                  </a:lnTo>
                  <a:lnTo>
                    <a:pt x="649" y="156"/>
                  </a:lnTo>
                  <a:lnTo>
                    <a:pt x="661" y="154"/>
                  </a:lnTo>
                  <a:lnTo>
                    <a:pt x="673" y="150"/>
                  </a:lnTo>
                  <a:lnTo>
                    <a:pt x="685" y="144"/>
                  </a:lnTo>
                  <a:lnTo>
                    <a:pt x="695" y="136"/>
                  </a:lnTo>
                  <a:lnTo>
                    <a:pt x="695" y="136"/>
                  </a:lnTo>
                  <a:lnTo>
                    <a:pt x="705" y="124"/>
                  </a:lnTo>
                  <a:lnTo>
                    <a:pt x="711" y="112"/>
                  </a:lnTo>
                  <a:lnTo>
                    <a:pt x="711" y="112"/>
                  </a:lnTo>
                  <a:lnTo>
                    <a:pt x="713" y="98"/>
                  </a:lnTo>
                  <a:lnTo>
                    <a:pt x="715" y="86"/>
                  </a:lnTo>
                  <a:lnTo>
                    <a:pt x="713" y="74"/>
                  </a:lnTo>
                  <a:lnTo>
                    <a:pt x="709" y="62"/>
                  </a:lnTo>
                  <a:lnTo>
                    <a:pt x="701" y="50"/>
                  </a:lnTo>
                  <a:lnTo>
                    <a:pt x="693" y="40"/>
                  </a:lnTo>
                  <a:lnTo>
                    <a:pt x="683" y="34"/>
                  </a:lnTo>
                  <a:lnTo>
                    <a:pt x="671" y="28"/>
                  </a:lnTo>
                  <a:lnTo>
                    <a:pt x="671" y="28"/>
                  </a:lnTo>
                  <a:lnTo>
                    <a:pt x="631" y="16"/>
                  </a:lnTo>
                  <a:lnTo>
                    <a:pt x="591" y="6"/>
                  </a:lnTo>
                  <a:lnTo>
                    <a:pt x="551" y="2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484" y="0"/>
                  </a:lnTo>
                  <a:lnTo>
                    <a:pt x="458" y="2"/>
                  </a:lnTo>
                  <a:lnTo>
                    <a:pt x="434" y="6"/>
                  </a:lnTo>
                  <a:lnTo>
                    <a:pt x="408" y="10"/>
                  </a:lnTo>
                  <a:lnTo>
                    <a:pt x="384" y="16"/>
                  </a:lnTo>
                  <a:lnTo>
                    <a:pt x="360" y="22"/>
                  </a:lnTo>
                  <a:lnTo>
                    <a:pt x="336" y="30"/>
                  </a:lnTo>
                  <a:lnTo>
                    <a:pt x="312" y="40"/>
                  </a:lnTo>
                  <a:lnTo>
                    <a:pt x="288" y="50"/>
                  </a:lnTo>
                  <a:lnTo>
                    <a:pt x="266" y="60"/>
                  </a:lnTo>
                  <a:lnTo>
                    <a:pt x="244" y="74"/>
                  </a:lnTo>
                  <a:lnTo>
                    <a:pt x="222" y="86"/>
                  </a:lnTo>
                  <a:lnTo>
                    <a:pt x="202" y="102"/>
                  </a:lnTo>
                  <a:lnTo>
                    <a:pt x="182" y="116"/>
                  </a:lnTo>
                  <a:lnTo>
                    <a:pt x="162" y="134"/>
                  </a:lnTo>
                  <a:lnTo>
                    <a:pt x="144" y="150"/>
                  </a:lnTo>
                  <a:lnTo>
                    <a:pt x="144" y="150"/>
                  </a:lnTo>
                  <a:lnTo>
                    <a:pt x="126" y="170"/>
                  </a:lnTo>
                  <a:lnTo>
                    <a:pt x="110" y="188"/>
                  </a:lnTo>
                  <a:lnTo>
                    <a:pt x="96" y="208"/>
                  </a:lnTo>
                  <a:lnTo>
                    <a:pt x="82" y="230"/>
                  </a:lnTo>
                  <a:lnTo>
                    <a:pt x="68" y="250"/>
                  </a:lnTo>
                  <a:lnTo>
                    <a:pt x="56" y="272"/>
                  </a:lnTo>
                  <a:lnTo>
                    <a:pt x="46" y="294"/>
                  </a:lnTo>
                  <a:lnTo>
                    <a:pt x="36" y="316"/>
                  </a:lnTo>
                  <a:lnTo>
                    <a:pt x="20" y="361"/>
                  </a:lnTo>
                  <a:lnTo>
                    <a:pt x="10" y="407"/>
                  </a:lnTo>
                  <a:lnTo>
                    <a:pt x="2" y="455"/>
                  </a:lnTo>
                  <a:lnTo>
                    <a:pt x="0" y="503"/>
                  </a:lnTo>
                  <a:lnTo>
                    <a:pt x="2" y="551"/>
                  </a:lnTo>
                  <a:lnTo>
                    <a:pt x="10" y="597"/>
                  </a:lnTo>
                  <a:lnTo>
                    <a:pt x="22" y="645"/>
                  </a:lnTo>
                  <a:lnTo>
                    <a:pt x="38" y="689"/>
                  </a:lnTo>
                  <a:lnTo>
                    <a:pt x="48" y="713"/>
                  </a:lnTo>
                  <a:lnTo>
                    <a:pt x="58" y="733"/>
                  </a:lnTo>
                  <a:lnTo>
                    <a:pt x="70" y="755"/>
                  </a:lnTo>
                  <a:lnTo>
                    <a:pt x="84" y="777"/>
                  </a:lnTo>
                  <a:lnTo>
                    <a:pt x="98" y="797"/>
                  </a:lnTo>
                  <a:lnTo>
                    <a:pt x="114" y="817"/>
                  </a:lnTo>
                  <a:lnTo>
                    <a:pt x="130" y="834"/>
                  </a:lnTo>
                  <a:lnTo>
                    <a:pt x="148" y="852"/>
                  </a:lnTo>
                  <a:lnTo>
                    <a:pt x="148" y="852"/>
                  </a:lnTo>
                  <a:lnTo>
                    <a:pt x="184" y="886"/>
                  </a:lnTo>
                  <a:lnTo>
                    <a:pt x="222" y="914"/>
                  </a:lnTo>
                  <a:lnTo>
                    <a:pt x="262" y="938"/>
                  </a:lnTo>
                  <a:lnTo>
                    <a:pt x="306" y="958"/>
                  </a:lnTo>
                  <a:lnTo>
                    <a:pt x="350" y="974"/>
                  </a:lnTo>
                  <a:lnTo>
                    <a:pt x="396" y="986"/>
                  </a:lnTo>
                  <a:lnTo>
                    <a:pt x="442" y="992"/>
                  </a:lnTo>
                  <a:lnTo>
                    <a:pt x="490" y="994"/>
                  </a:lnTo>
                  <a:lnTo>
                    <a:pt x="490" y="994"/>
                  </a:lnTo>
                  <a:lnTo>
                    <a:pt x="497" y="994"/>
                  </a:lnTo>
                  <a:lnTo>
                    <a:pt x="497" y="994"/>
                  </a:lnTo>
                  <a:lnTo>
                    <a:pt x="521" y="994"/>
                  </a:lnTo>
                  <a:lnTo>
                    <a:pt x="545" y="992"/>
                  </a:lnTo>
                  <a:lnTo>
                    <a:pt x="593" y="984"/>
                  </a:lnTo>
                  <a:lnTo>
                    <a:pt x="641" y="972"/>
                  </a:lnTo>
                  <a:lnTo>
                    <a:pt x="685" y="954"/>
                  </a:lnTo>
                  <a:lnTo>
                    <a:pt x="729" y="934"/>
                  </a:lnTo>
                  <a:lnTo>
                    <a:pt x="771" y="908"/>
                  </a:lnTo>
                  <a:lnTo>
                    <a:pt x="809" y="878"/>
                  </a:lnTo>
                  <a:lnTo>
                    <a:pt x="845" y="844"/>
                  </a:lnTo>
                  <a:lnTo>
                    <a:pt x="845" y="844"/>
                  </a:lnTo>
                  <a:lnTo>
                    <a:pt x="869" y="821"/>
                  </a:lnTo>
                  <a:lnTo>
                    <a:pt x="891" y="793"/>
                  </a:lnTo>
                  <a:lnTo>
                    <a:pt x="911" y="763"/>
                  </a:lnTo>
                  <a:lnTo>
                    <a:pt x="929" y="733"/>
                  </a:lnTo>
                  <a:lnTo>
                    <a:pt x="929" y="733"/>
                  </a:lnTo>
                  <a:lnTo>
                    <a:pt x="943" y="705"/>
                  </a:lnTo>
                  <a:lnTo>
                    <a:pt x="957" y="677"/>
                  </a:lnTo>
                  <a:lnTo>
                    <a:pt x="967" y="647"/>
                  </a:lnTo>
                  <a:lnTo>
                    <a:pt x="975" y="617"/>
                  </a:lnTo>
                  <a:lnTo>
                    <a:pt x="975" y="617"/>
                  </a:lnTo>
                  <a:lnTo>
                    <a:pt x="985" y="569"/>
                  </a:lnTo>
                  <a:lnTo>
                    <a:pt x="989" y="523"/>
                  </a:lnTo>
                  <a:lnTo>
                    <a:pt x="991" y="499"/>
                  </a:lnTo>
                  <a:lnTo>
                    <a:pt x="991" y="499"/>
                  </a:lnTo>
                  <a:lnTo>
                    <a:pt x="993" y="493"/>
                  </a:lnTo>
                  <a:lnTo>
                    <a:pt x="995" y="487"/>
                  </a:lnTo>
                  <a:lnTo>
                    <a:pt x="1000" y="485"/>
                  </a:lnTo>
                  <a:lnTo>
                    <a:pt x="1006" y="483"/>
                  </a:lnTo>
                  <a:lnTo>
                    <a:pt x="1030" y="483"/>
                  </a:lnTo>
                  <a:lnTo>
                    <a:pt x="1098" y="483"/>
                  </a:lnTo>
                  <a:lnTo>
                    <a:pt x="1098" y="483"/>
                  </a:lnTo>
                  <a:lnTo>
                    <a:pt x="1098" y="483"/>
                  </a:lnTo>
                  <a:lnTo>
                    <a:pt x="1104" y="483"/>
                  </a:lnTo>
                  <a:lnTo>
                    <a:pt x="1108" y="481"/>
                  </a:lnTo>
                  <a:lnTo>
                    <a:pt x="1112" y="477"/>
                  </a:lnTo>
                  <a:lnTo>
                    <a:pt x="1114" y="473"/>
                  </a:lnTo>
                  <a:lnTo>
                    <a:pt x="1114" y="473"/>
                  </a:lnTo>
                  <a:lnTo>
                    <a:pt x="1116" y="467"/>
                  </a:lnTo>
                  <a:lnTo>
                    <a:pt x="1114" y="463"/>
                  </a:lnTo>
                  <a:lnTo>
                    <a:pt x="1114" y="459"/>
                  </a:lnTo>
                  <a:lnTo>
                    <a:pt x="1110" y="455"/>
                  </a:lnTo>
                  <a:lnTo>
                    <a:pt x="1110" y="4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rgbClr val="0070C0"/>
                </a:solidFill>
                <a:latin typeface="Noto Sans KR Black" panose="020B0A00000000000000" pitchFamily="34" charset="-127"/>
                <a:ea typeface="Noto Sans KR Light" panose="020B03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</p:grpSp>
      <p:sp>
        <p:nvSpPr>
          <p:cNvPr id="117" name="Freeform 133">
            <a:extLst>
              <a:ext uri="{FF2B5EF4-FFF2-40B4-BE49-F238E27FC236}">
                <a16:creationId xmlns:a16="http://schemas.microsoft.com/office/drawing/2014/main" id="{AA753F69-A230-5FEE-85BC-F839351598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9867" y="4912792"/>
            <a:ext cx="1178506" cy="1128654"/>
          </a:xfrm>
          <a:custGeom>
            <a:avLst/>
            <a:gdLst>
              <a:gd name="T0" fmla="*/ 425 w 497"/>
              <a:gd name="T1" fmla="*/ 160 h 480"/>
              <a:gd name="T2" fmla="*/ 425 w 497"/>
              <a:gd name="T3" fmla="*/ 160 h 480"/>
              <a:gd name="T4" fmla="*/ 372 w 497"/>
              <a:gd name="T5" fmla="*/ 18 h 480"/>
              <a:gd name="T6" fmla="*/ 346 w 497"/>
              <a:gd name="T7" fmla="*/ 9 h 480"/>
              <a:gd name="T8" fmla="*/ 9 w 497"/>
              <a:gd name="T9" fmla="*/ 134 h 480"/>
              <a:gd name="T10" fmla="*/ 0 w 497"/>
              <a:gd name="T11" fmla="*/ 160 h 480"/>
              <a:gd name="T12" fmla="*/ 53 w 497"/>
              <a:gd name="T13" fmla="*/ 302 h 480"/>
              <a:gd name="T14" fmla="*/ 53 w 497"/>
              <a:gd name="T15" fmla="*/ 222 h 480"/>
              <a:gd name="T16" fmla="*/ 115 w 497"/>
              <a:gd name="T17" fmla="*/ 160 h 480"/>
              <a:gd name="T18" fmla="*/ 203 w 497"/>
              <a:gd name="T19" fmla="*/ 160 h 480"/>
              <a:gd name="T20" fmla="*/ 309 w 497"/>
              <a:gd name="T21" fmla="*/ 89 h 480"/>
              <a:gd name="T22" fmla="*/ 372 w 497"/>
              <a:gd name="T23" fmla="*/ 160 h 480"/>
              <a:gd name="T24" fmla="*/ 425 w 497"/>
              <a:gd name="T25" fmla="*/ 160 h 480"/>
              <a:gd name="T26" fmla="*/ 478 w 497"/>
              <a:gd name="T27" fmla="*/ 204 h 480"/>
              <a:gd name="T28" fmla="*/ 478 w 497"/>
              <a:gd name="T29" fmla="*/ 204 h 480"/>
              <a:gd name="T30" fmla="*/ 115 w 497"/>
              <a:gd name="T31" fmla="*/ 204 h 480"/>
              <a:gd name="T32" fmla="*/ 97 w 497"/>
              <a:gd name="T33" fmla="*/ 222 h 480"/>
              <a:gd name="T34" fmla="*/ 97 w 497"/>
              <a:gd name="T35" fmla="*/ 462 h 480"/>
              <a:gd name="T36" fmla="*/ 115 w 497"/>
              <a:gd name="T37" fmla="*/ 479 h 480"/>
              <a:gd name="T38" fmla="*/ 478 w 497"/>
              <a:gd name="T39" fmla="*/ 479 h 480"/>
              <a:gd name="T40" fmla="*/ 496 w 497"/>
              <a:gd name="T41" fmla="*/ 462 h 480"/>
              <a:gd name="T42" fmla="*/ 496 w 497"/>
              <a:gd name="T43" fmla="*/ 222 h 480"/>
              <a:gd name="T44" fmla="*/ 478 w 497"/>
              <a:gd name="T45" fmla="*/ 204 h 480"/>
              <a:gd name="T46" fmla="*/ 452 w 497"/>
              <a:gd name="T47" fmla="*/ 426 h 480"/>
              <a:gd name="T48" fmla="*/ 452 w 497"/>
              <a:gd name="T49" fmla="*/ 426 h 480"/>
              <a:gd name="T50" fmla="*/ 150 w 497"/>
              <a:gd name="T51" fmla="*/ 426 h 480"/>
              <a:gd name="T52" fmla="*/ 150 w 497"/>
              <a:gd name="T53" fmla="*/ 391 h 480"/>
              <a:gd name="T54" fmla="*/ 195 w 497"/>
              <a:gd name="T55" fmla="*/ 275 h 480"/>
              <a:gd name="T56" fmla="*/ 265 w 497"/>
              <a:gd name="T57" fmla="*/ 364 h 480"/>
              <a:gd name="T58" fmla="*/ 328 w 497"/>
              <a:gd name="T59" fmla="*/ 302 h 480"/>
              <a:gd name="T60" fmla="*/ 416 w 497"/>
              <a:gd name="T61" fmla="*/ 266 h 480"/>
              <a:gd name="T62" fmla="*/ 452 w 497"/>
              <a:gd name="T63" fmla="*/ 347 h 480"/>
              <a:gd name="T64" fmla="*/ 452 w 497"/>
              <a:gd name="T65" fmla="*/ 426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97" h="480">
                <a:moveTo>
                  <a:pt x="425" y="160"/>
                </a:moveTo>
                <a:lnTo>
                  <a:pt x="425" y="160"/>
                </a:lnTo>
                <a:cubicBezTo>
                  <a:pt x="372" y="18"/>
                  <a:pt x="372" y="18"/>
                  <a:pt x="372" y="18"/>
                </a:cubicBezTo>
                <a:cubicBezTo>
                  <a:pt x="372" y="9"/>
                  <a:pt x="354" y="0"/>
                  <a:pt x="346" y="9"/>
                </a:cubicBezTo>
                <a:cubicBezTo>
                  <a:pt x="9" y="134"/>
                  <a:pt x="9" y="134"/>
                  <a:pt x="9" y="134"/>
                </a:cubicBezTo>
                <a:cubicBezTo>
                  <a:pt x="0" y="134"/>
                  <a:pt x="0" y="143"/>
                  <a:pt x="0" y="160"/>
                </a:cubicBezTo>
                <a:cubicBezTo>
                  <a:pt x="53" y="302"/>
                  <a:pt x="53" y="302"/>
                  <a:pt x="53" y="302"/>
                </a:cubicBezTo>
                <a:cubicBezTo>
                  <a:pt x="53" y="222"/>
                  <a:pt x="53" y="222"/>
                  <a:pt x="53" y="222"/>
                </a:cubicBezTo>
                <a:cubicBezTo>
                  <a:pt x="53" y="187"/>
                  <a:pt x="80" y="160"/>
                  <a:pt x="115" y="160"/>
                </a:cubicBezTo>
                <a:cubicBezTo>
                  <a:pt x="203" y="160"/>
                  <a:pt x="203" y="160"/>
                  <a:pt x="203" y="160"/>
                </a:cubicBezTo>
                <a:cubicBezTo>
                  <a:pt x="309" y="89"/>
                  <a:pt x="309" y="89"/>
                  <a:pt x="309" y="89"/>
                </a:cubicBezTo>
                <a:cubicBezTo>
                  <a:pt x="372" y="160"/>
                  <a:pt x="372" y="160"/>
                  <a:pt x="372" y="160"/>
                </a:cubicBezTo>
                <a:lnTo>
                  <a:pt x="425" y="160"/>
                </a:lnTo>
                <a:close/>
                <a:moveTo>
                  <a:pt x="478" y="204"/>
                </a:moveTo>
                <a:lnTo>
                  <a:pt x="478" y="204"/>
                </a:lnTo>
                <a:cubicBezTo>
                  <a:pt x="115" y="204"/>
                  <a:pt x="115" y="204"/>
                  <a:pt x="115" y="204"/>
                </a:cubicBezTo>
                <a:cubicBezTo>
                  <a:pt x="106" y="204"/>
                  <a:pt x="97" y="213"/>
                  <a:pt x="97" y="222"/>
                </a:cubicBezTo>
                <a:cubicBezTo>
                  <a:pt x="97" y="462"/>
                  <a:pt x="97" y="462"/>
                  <a:pt x="97" y="462"/>
                </a:cubicBezTo>
                <a:cubicBezTo>
                  <a:pt x="97" y="470"/>
                  <a:pt x="106" y="479"/>
                  <a:pt x="115" y="479"/>
                </a:cubicBezTo>
                <a:cubicBezTo>
                  <a:pt x="478" y="479"/>
                  <a:pt x="478" y="479"/>
                  <a:pt x="478" y="479"/>
                </a:cubicBezTo>
                <a:cubicBezTo>
                  <a:pt x="487" y="479"/>
                  <a:pt x="496" y="470"/>
                  <a:pt x="496" y="46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13"/>
                  <a:pt x="487" y="204"/>
                  <a:pt x="478" y="204"/>
                </a:cubicBezTo>
                <a:close/>
                <a:moveTo>
                  <a:pt x="452" y="426"/>
                </a:moveTo>
                <a:lnTo>
                  <a:pt x="452" y="426"/>
                </a:lnTo>
                <a:cubicBezTo>
                  <a:pt x="150" y="426"/>
                  <a:pt x="150" y="426"/>
                  <a:pt x="150" y="426"/>
                </a:cubicBezTo>
                <a:cubicBezTo>
                  <a:pt x="150" y="391"/>
                  <a:pt x="150" y="391"/>
                  <a:pt x="150" y="391"/>
                </a:cubicBezTo>
                <a:cubicBezTo>
                  <a:pt x="195" y="275"/>
                  <a:pt x="195" y="275"/>
                  <a:pt x="195" y="275"/>
                </a:cubicBezTo>
                <a:cubicBezTo>
                  <a:pt x="265" y="364"/>
                  <a:pt x="265" y="364"/>
                  <a:pt x="265" y="364"/>
                </a:cubicBezTo>
                <a:cubicBezTo>
                  <a:pt x="328" y="302"/>
                  <a:pt x="328" y="302"/>
                  <a:pt x="328" y="302"/>
                </a:cubicBezTo>
                <a:cubicBezTo>
                  <a:pt x="416" y="266"/>
                  <a:pt x="416" y="266"/>
                  <a:pt x="416" y="266"/>
                </a:cubicBezTo>
                <a:cubicBezTo>
                  <a:pt x="452" y="347"/>
                  <a:pt x="452" y="347"/>
                  <a:pt x="452" y="347"/>
                </a:cubicBezTo>
                <a:lnTo>
                  <a:pt x="452" y="4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68589" tIns="34295" rIns="68589" bIns="34295" anchor="ctr"/>
          <a:lstStyle/>
          <a:p>
            <a:pPr>
              <a:defRPr/>
            </a:pPr>
            <a:endParaRPr lang="en-US" sz="2700" dirty="0">
              <a:latin typeface="Noto Sans KR Black" panose="020B0A00000000000000" pitchFamily="34" charset="-127"/>
              <a:ea typeface="Noto Sans KR Light" panose="020B03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4" name="Group 62">
            <a:extLst>
              <a:ext uri="{FF2B5EF4-FFF2-40B4-BE49-F238E27FC236}">
                <a16:creationId xmlns:a16="http://schemas.microsoft.com/office/drawing/2014/main" id="{544AD104-B07B-BE07-CACF-9CCA30989BA9}"/>
              </a:ext>
            </a:extLst>
          </p:cNvPr>
          <p:cNvSpPr/>
          <p:nvPr/>
        </p:nvSpPr>
        <p:spPr>
          <a:xfrm>
            <a:off x="3799218" y="4595142"/>
            <a:ext cx="5032964" cy="1028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Bold" panose="00000800000000000000" pitchFamily="2" charset="-127"/>
              </a:rPr>
              <a:t>(4) 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Bold" panose="00000800000000000000" pitchFamily="2" charset="-127"/>
              </a:rPr>
              <a:t>화면 소개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  <a:latin typeface="원신한 Light" panose="020B0303000000000000" pitchFamily="50" charset="-127"/>
              <a:ea typeface="원신한 Light" panose="020B0303000000000000" pitchFamily="50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Bold" panose="00000800000000000000" pitchFamily="2" charset="-127"/>
              </a:rPr>
              <a:t>(5) 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Bold" panose="00000800000000000000" pitchFamily="2" charset="-127"/>
              </a:rPr>
              <a:t>제작 후기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  <a:latin typeface="원신한 Light" panose="020B0303000000000000" pitchFamily="50" charset="-127"/>
              <a:ea typeface="원신한 Light" panose="020B0303000000000000" pitchFamily="50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Bold" panose="00000800000000000000" pitchFamily="2" charset="-127"/>
              </a:rPr>
              <a:t>(6) 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Bold" panose="00000800000000000000" pitchFamily="2" charset="-127"/>
              </a:rPr>
              <a:t>추가 작업 예정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원신한 Light" panose="020B0303000000000000" pitchFamily="50" charset="-127"/>
              <a:ea typeface="원신한 Light" panose="020B0303000000000000" pitchFamily="50" charset="-127"/>
              <a:cs typeface="KoPubWorld돋움체 Bold" panose="00000800000000000000" pitchFamily="2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720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6D5EB-EF16-746B-2544-DDC25B80D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7B8AACBC-BF9C-6A2E-6CB1-50384F9D2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885" y="6266638"/>
            <a:ext cx="1170973" cy="3101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DECAB10-54D7-2E0D-8068-D653FAA2D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876" y="1976419"/>
            <a:ext cx="7713262" cy="4140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C3E53AB-81AA-A6E6-D609-6CFFAB67EA96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B4EB50A-47C1-A7D2-0853-D1DB95C8E5BA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4186C5D-122A-795B-5C91-53D39C986BF7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DC4492-9BDF-75CD-436B-D87483D68AB3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239460C9-CB4B-D571-E16E-CBFB55D89C77}"/>
              </a:ext>
            </a:extLst>
          </p:cNvPr>
          <p:cNvSpPr txBox="1"/>
          <p:nvPr/>
        </p:nvSpPr>
        <p:spPr>
          <a:xfrm>
            <a:off x="749808" y="339584"/>
            <a:ext cx="29915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2.3 </a:t>
            </a:r>
            <a:r>
              <a:rPr lang="ko-KR" altLang="en-US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전자결재</a:t>
            </a:r>
            <a:endParaRPr lang="ko-KR" altLang="en-US" sz="4000" dirty="0">
              <a:solidFill>
                <a:srgbClr val="01248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03F0120-FC5B-1748-1D76-A4ECB7CD65FE}"/>
              </a:ext>
            </a:extLst>
          </p:cNvPr>
          <p:cNvGrpSpPr/>
          <p:nvPr/>
        </p:nvGrpSpPr>
        <p:grpSpPr>
          <a:xfrm>
            <a:off x="884876" y="1481006"/>
            <a:ext cx="2655014" cy="343547"/>
            <a:chOff x="875732" y="1318107"/>
            <a:chExt cx="2655014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5EE0F858-FAFA-C214-95E4-2ED089CDC4C8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21401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D78CADFC-5469-BABF-5FCC-A09ABBE2EC23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기안 등록 화면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056E41A-FB8F-FDEA-099B-BE96D9A3DC29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B5E35A83-383B-0E00-EB08-303D44C2CD27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7050D353-784B-5070-CAA8-B5B8AF4491BF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0ACBEB65-C120-90C3-ECAA-1B881D3EDEC6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7" name="표 16">
            <a:extLst>
              <a:ext uri="{FF2B5EF4-FFF2-40B4-BE49-F238E27FC236}">
                <a16:creationId xmlns:a16="http://schemas.microsoft.com/office/drawing/2014/main" id="{D91570D2-DC3A-836F-8356-B01D49455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074265"/>
              </p:ext>
            </p:extLst>
          </p:nvPr>
        </p:nvGraphicFramePr>
        <p:xfrm>
          <a:off x="8840678" y="1536138"/>
          <a:ext cx="3027573" cy="4427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797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2527776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기안문 제목 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(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일정 관리에서 타이틀로 사용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)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129145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시행일자 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(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일정 관리에서 기간으로 사용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)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기안문 작성 내용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9364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4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기안문 등록 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(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선택 시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, 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결재선 팝업 조회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)</a:t>
                      </a: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78575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5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기안 목록 화면으로 이동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042968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6736241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43499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2961948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2467134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881313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071388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4420456"/>
                  </a:ext>
                </a:extLst>
              </a:tr>
            </a:tbl>
          </a:graphicData>
        </a:graphic>
      </p:graphicFrame>
      <p:sp>
        <p:nvSpPr>
          <p:cNvPr id="11" name="Group 65">
            <a:extLst>
              <a:ext uri="{FF2B5EF4-FFF2-40B4-BE49-F238E27FC236}">
                <a16:creationId xmlns:a16="http://schemas.microsoft.com/office/drawing/2014/main" id="{C4393C21-9E59-90FD-FC67-6AC8587ADFF3}"/>
              </a:ext>
            </a:extLst>
          </p:cNvPr>
          <p:cNvSpPr txBox="1"/>
          <p:nvPr/>
        </p:nvSpPr>
        <p:spPr>
          <a:xfrm>
            <a:off x="7171521" y="6129805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④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12" name="Group 65">
            <a:extLst>
              <a:ext uri="{FF2B5EF4-FFF2-40B4-BE49-F238E27FC236}">
                <a16:creationId xmlns:a16="http://schemas.microsoft.com/office/drawing/2014/main" id="{8C28BE17-C63E-6810-90C3-F3E6F1A0E8FD}"/>
              </a:ext>
            </a:extLst>
          </p:cNvPr>
          <p:cNvSpPr txBox="1"/>
          <p:nvPr/>
        </p:nvSpPr>
        <p:spPr>
          <a:xfrm>
            <a:off x="7735731" y="6140023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⑤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22" name="Group 65">
            <a:extLst>
              <a:ext uri="{FF2B5EF4-FFF2-40B4-BE49-F238E27FC236}">
                <a16:creationId xmlns:a16="http://schemas.microsoft.com/office/drawing/2014/main" id="{6CC386A7-441B-3B5B-DE5A-7BD04FAA3F2C}"/>
              </a:ext>
            </a:extLst>
          </p:cNvPr>
          <p:cNvSpPr txBox="1"/>
          <p:nvPr/>
        </p:nvSpPr>
        <p:spPr>
          <a:xfrm>
            <a:off x="2542091" y="3004371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①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10" name="Group 65">
            <a:extLst>
              <a:ext uri="{FF2B5EF4-FFF2-40B4-BE49-F238E27FC236}">
                <a16:creationId xmlns:a16="http://schemas.microsoft.com/office/drawing/2014/main" id="{9EBDA401-E483-3248-E5DC-880D9466B337}"/>
              </a:ext>
            </a:extLst>
          </p:cNvPr>
          <p:cNvSpPr txBox="1"/>
          <p:nvPr/>
        </p:nvSpPr>
        <p:spPr>
          <a:xfrm>
            <a:off x="2542090" y="3586596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③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24" name="Group 65">
            <a:extLst>
              <a:ext uri="{FF2B5EF4-FFF2-40B4-BE49-F238E27FC236}">
                <a16:creationId xmlns:a16="http://schemas.microsoft.com/office/drawing/2014/main" id="{BE1C7014-5A17-86FD-C24A-319BF42914C7}"/>
              </a:ext>
            </a:extLst>
          </p:cNvPr>
          <p:cNvSpPr txBox="1"/>
          <p:nvPr/>
        </p:nvSpPr>
        <p:spPr>
          <a:xfrm>
            <a:off x="4675377" y="3004370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②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692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85D1E-222C-21F3-50B8-597AC253A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11E477C9-8F15-9FE9-A472-1735A6D67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76" y="1976420"/>
            <a:ext cx="7713262" cy="4140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48466FD-4742-54A3-3BCD-FB1A8BE3B54E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B83AE8-2501-D8C2-1362-C367CBF6A211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26828-90CA-699B-1A51-A8F15B31B7A2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B4850E-11B9-2D17-532A-679B766F991E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28701930-BE99-3602-E6A7-F58EB4A8391E}"/>
              </a:ext>
            </a:extLst>
          </p:cNvPr>
          <p:cNvSpPr txBox="1"/>
          <p:nvPr/>
        </p:nvSpPr>
        <p:spPr>
          <a:xfrm>
            <a:off x="749808" y="339584"/>
            <a:ext cx="29915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2.3 </a:t>
            </a:r>
            <a:r>
              <a:rPr lang="ko-KR" altLang="en-US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전자결재</a:t>
            </a:r>
            <a:endParaRPr lang="ko-KR" altLang="en-US" sz="4000" dirty="0">
              <a:solidFill>
                <a:srgbClr val="01248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EE40DF9-2FFF-BC86-6E0F-B90169BD3796}"/>
              </a:ext>
            </a:extLst>
          </p:cNvPr>
          <p:cNvGrpSpPr/>
          <p:nvPr/>
        </p:nvGrpSpPr>
        <p:grpSpPr>
          <a:xfrm>
            <a:off x="884876" y="1481006"/>
            <a:ext cx="2655014" cy="343547"/>
            <a:chOff x="875732" y="1318107"/>
            <a:chExt cx="2655014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0E47254C-C40A-79B0-84AF-F3B45642C783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21401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B7ECD548-27CC-9BCC-848D-82E71A9C3CC0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결재선 팝업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DEDFB62-D263-5C43-BE71-92B0C68032BC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7EB79054-4882-0734-3BA2-E7553B690F92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22BCF3FB-8E82-05D0-9723-1C50583AA055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B33F5664-75C4-BB5A-1586-33C533E05094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7" name="표 16">
            <a:extLst>
              <a:ext uri="{FF2B5EF4-FFF2-40B4-BE49-F238E27FC236}">
                <a16:creationId xmlns:a16="http://schemas.microsoft.com/office/drawing/2014/main" id="{2BB80F6D-A887-CE13-3DF6-044A999251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552238"/>
              </p:ext>
            </p:extLst>
          </p:nvPr>
        </p:nvGraphicFramePr>
        <p:xfrm>
          <a:off x="8840678" y="1536138"/>
          <a:ext cx="3027573" cy="4742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797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2527776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부서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, 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사원 트리 목록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129145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결재자 선택  후 결재선에 등록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결재선</a:t>
                      </a:r>
                      <a:endParaRPr lang="en-US" altLang="ko-KR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기안 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(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자동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)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을 제외하고 단계를 선택할 수 있다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단계 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(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기안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, 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결재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, 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참조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)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9364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4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결재선 삭제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78575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042968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6736241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43499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2961948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2467134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881313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071388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4420456"/>
                  </a:ext>
                </a:extLst>
              </a:tr>
            </a:tbl>
          </a:graphicData>
        </a:graphic>
      </p:graphicFrame>
      <p:sp>
        <p:nvSpPr>
          <p:cNvPr id="22" name="Group 65">
            <a:extLst>
              <a:ext uri="{FF2B5EF4-FFF2-40B4-BE49-F238E27FC236}">
                <a16:creationId xmlns:a16="http://schemas.microsoft.com/office/drawing/2014/main" id="{A3E1D69F-408B-C325-9385-C7076C1534AE}"/>
              </a:ext>
            </a:extLst>
          </p:cNvPr>
          <p:cNvSpPr txBox="1"/>
          <p:nvPr/>
        </p:nvSpPr>
        <p:spPr>
          <a:xfrm>
            <a:off x="2494956" y="3180619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①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21" name="Group 65">
            <a:extLst>
              <a:ext uri="{FF2B5EF4-FFF2-40B4-BE49-F238E27FC236}">
                <a16:creationId xmlns:a16="http://schemas.microsoft.com/office/drawing/2014/main" id="{8F6D0DDD-CF6E-D3CD-CADD-80F5B442DC31}"/>
              </a:ext>
            </a:extLst>
          </p:cNvPr>
          <p:cNvSpPr txBox="1"/>
          <p:nvPr/>
        </p:nvSpPr>
        <p:spPr>
          <a:xfrm>
            <a:off x="3969500" y="3265460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③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24" name="Group 65">
            <a:extLst>
              <a:ext uri="{FF2B5EF4-FFF2-40B4-BE49-F238E27FC236}">
                <a16:creationId xmlns:a16="http://schemas.microsoft.com/office/drawing/2014/main" id="{8DAE7C83-D35D-1076-94A3-59ECD5FB86F2}"/>
              </a:ext>
            </a:extLst>
          </p:cNvPr>
          <p:cNvSpPr txBox="1"/>
          <p:nvPr/>
        </p:nvSpPr>
        <p:spPr>
          <a:xfrm>
            <a:off x="3645001" y="3750134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②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25" name="Group 65">
            <a:extLst>
              <a:ext uri="{FF2B5EF4-FFF2-40B4-BE49-F238E27FC236}">
                <a16:creationId xmlns:a16="http://schemas.microsoft.com/office/drawing/2014/main" id="{7FD74B96-4C12-2A3A-E2D3-CA5D41F9514B}"/>
              </a:ext>
            </a:extLst>
          </p:cNvPr>
          <p:cNvSpPr txBox="1"/>
          <p:nvPr/>
        </p:nvSpPr>
        <p:spPr>
          <a:xfrm>
            <a:off x="6273169" y="3265460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④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635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9AE6A-A139-1557-C182-654095FA0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D30F118-5CDD-5F66-E59C-2575CA8B9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76" y="1979725"/>
            <a:ext cx="7728268" cy="4140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02C1C9E-0632-70DD-2CCE-969261CAC35F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FFD23E-FF1A-6613-CF68-4020FFFC4A23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2AD1F6F-8876-FA02-314C-CCFE78DD082B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E698718-334C-7283-2ADD-D22BEDDF7176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3FADB023-DE3A-F66E-D7F4-9A18D8D043E4}"/>
              </a:ext>
            </a:extLst>
          </p:cNvPr>
          <p:cNvSpPr txBox="1"/>
          <p:nvPr/>
        </p:nvSpPr>
        <p:spPr>
          <a:xfrm>
            <a:off x="749808" y="339584"/>
            <a:ext cx="29915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2.3 </a:t>
            </a:r>
            <a:r>
              <a:rPr lang="ko-KR" altLang="en-US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전자결재</a:t>
            </a:r>
            <a:endParaRPr lang="ko-KR" altLang="en-US" sz="4000" dirty="0">
              <a:solidFill>
                <a:srgbClr val="01248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2CD9A4D-CC70-F64A-BF30-868E352A8B7D}"/>
              </a:ext>
            </a:extLst>
          </p:cNvPr>
          <p:cNvGrpSpPr/>
          <p:nvPr/>
        </p:nvGrpSpPr>
        <p:grpSpPr>
          <a:xfrm>
            <a:off x="884876" y="1481006"/>
            <a:ext cx="2655014" cy="343547"/>
            <a:chOff x="875732" y="1318107"/>
            <a:chExt cx="2655014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AF6BC772-EC84-0607-861F-A3794ED59450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21401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42D58AFB-AEC6-0B55-5CF5-6F130C063455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결재 </a:t>
              </a:r>
              <a:r>
                <a:rPr lang="en-US" altLang="ko-KR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/ </a:t>
              </a: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반려 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7AA8274-4FBF-54C6-0919-15F731F5A0D9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0B61CD86-6891-97F2-3FDD-990C1BB9ECFB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A3DDA9F3-1FB7-11C6-B66A-9E54791EB644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42364AB6-EE5C-CBB6-B214-BE349DA433F8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7" name="표 16">
            <a:extLst>
              <a:ext uri="{FF2B5EF4-FFF2-40B4-BE49-F238E27FC236}">
                <a16:creationId xmlns:a16="http://schemas.microsoft.com/office/drawing/2014/main" id="{AF7AFF1A-3CF9-FFFB-35AA-A3492AD720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490503"/>
              </p:ext>
            </p:extLst>
          </p:nvPr>
        </p:nvGraphicFramePr>
        <p:xfrm>
          <a:off x="8840678" y="1536138"/>
          <a:ext cx="3027573" cy="4427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797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2527776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결재 처리 팝업 조회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129145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반려 처리 팝업 조회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목록으로 이동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9364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78575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042968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6736241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43499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2961948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2467134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881313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071388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4420456"/>
                  </a:ext>
                </a:extLst>
              </a:tr>
            </a:tbl>
          </a:graphicData>
        </a:graphic>
      </p:graphicFrame>
      <p:sp>
        <p:nvSpPr>
          <p:cNvPr id="10" name="Group 65">
            <a:extLst>
              <a:ext uri="{FF2B5EF4-FFF2-40B4-BE49-F238E27FC236}">
                <a16:creationId xmlns:a16="http://schemas.microsoft.com/office/drawing/2014/main" id="{9278725D-9F5D-D7EA-7E38-389C67539338}"/>
              </a:ext>
            </a:extLst>
          </p:cNvPr>
          <p:cNvSpPr txBox="1"/>
          <p:nvPr/>
        </p:nvSpPr>
        <p:spPr>
          <a:xfrm>
            <a:off x="7430163" y="5443100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①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11" name="Group 65">
            <a:extLst>
              <a:ext uri="{FF2B5EF4-FFF2-40B4-BE49-F238E27FC236}">
                <a16:creationId xmlns:a16="http://schemas.microsoft.com/office/drawing/2014/main" id="{872172BA-B0E4-99FA-4A60-F9CF6DDA7B32}"/>
              </a:ext>
            </a:extLst>
          </p:cNvPr>
          <p:cNvSpPr txBox="1"/>
          <p:nvPr/>
        </p:nvSpPr>
        <p:spPr>
          <a:xfrm>
            <a:off x="1995336" y="5443100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③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13" name="Group 65">
            <a:extLst>
              <a:ext uri="{FF2B5EF4-FFF2-40B4-BE49-F238E27FC236}">
                <a16:creationId xmlns:a16="http://schemas.microsoft.com/office/drawing/2014/main" id="{D2E4E314-F132-B79D-B9D9-4D60AF8D9570}"/>
              </a:ext>
            </a:extLst>
          </p:cNvPr>
          <p:cNvSpPr txBox="1"/>
          <p:nvPr/>
        </p:nvSpPr>
        <p:spPr>
          <a:xfrm>
            <a:off x="7868759" y="5443099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②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966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E4E20-6198-BDD5-64DC-CB305AB42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30090E5-EBC1-4539-BD53-2CD3EBF1A615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FCBDDF-F8FF-B262-117B-5D7D0DBD07A9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415AEAC-5170-1D1E-FC9C-D412EF40B549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B217ABB-1C2A-9819-1405-E8065F46B977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0A09965-9A5D-8873-E8CC-8CD50AA64EC9}"/>
              </a:ext>
            </a:extLst>
          </p:cNvPr>
          <p:cNvSpPr txBox="1"/>
          <p:nvPr/>
        </p:nvSpPr>
        <p:spPr>
          <a:xfrm>
            <a:off x="749808" y="339584"/>
            <a:ext cx="29915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2.3 </a:t>
            </a:r>
            <a:r>
              <a:rPr lang="ko-KR" altLang="en-US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전자결재</a:t>
            </a:r>
            <a:endParaRPr lang="ko-KR" altLang="en-US" sz="4000" dirty="0">
              <a:solidFill>
                <a:srgbClr val="01248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043BDD2-29BA-8EFB-1398-75009913E155}"/>
              </a:ext>
            </a:extLst>
          </p:cNvPr>
          <p:cNvGrpSpPr/>
          <p:nvPr/>
        </p:nvGrpSpPr>
        <p:grpSpPr>
          <a:xfrm>
            <a:off x="884876" y="1481006"/>
            <a:ext cx="2655014" cy="343547"/>
            <a:chOff x="875732" y="1318107"/>
            <a:chExt cx="2655014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3F46E8B9-B8C3-46C4-F41C-1E334AEE0BC6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21401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2CCB8042-9874-8FAC-8B1F-9CE11712B08A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결재 </a:t>
              </a:r>
              <a:r>
                <a:rPr lang="en-US" altLang="ko-KR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/ </a:t>
              </a: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반려</a:t>
              </a:r>
              <a:r>
                <a:rPr lang="en-US" altLang="ko-KR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 </a:t>
              </a: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처리 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78A65CAF-D7C9-8019-D10B-7BD45233C734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18F67516-7CCA-8EDD-1E6D-1F37775C837C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F138F130-6B5A-187A-292D-84885374099E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EB976DBB-1C83-66A7-3FAA-C1B754C613DC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7" name="표 16">
            <a:extLst>
              <a:ext uri="{FF2B5EF4-FFF2-40B4-BE49-F238E27FC236}">
                <a16:creationId xmlns:a16="http://schemas.microsoft.com/office/drawing/2014/main" id="{121F1387-A95F-A1E4-EE82-CEB9C2496D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775126"/>
              </p:ext>
            </p:extLst>
          </p:nvPr>
        </p:nvGraphicFramePr>
        <p:xfrm>
          <a:off x="8840678" y="1536138"/>
          <a:ext cx="3027573" cy="4427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797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2527776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비밀번호 입력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129145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결재  의견 입력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결재 처리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9364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78575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042968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6736241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43499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2961948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2467134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881313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071388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442045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1D8DB56A-1770-91BC-57D1-32AC4CE95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76" y="1979595"/>
            <a:ext cx="7720758" cy="4140000"/>
          </a:xfrm>
          <a:prstGeom prst="rect">
            <a:avLst/>
          </a:prstGeom>
        </p:spPr>
      </p:pic>
      <p:sp>
        <p:nvSpPr>
          <p:cNvPr id="10" name="Group 65">
            <a:extLst>
              <a:ext uri="{FF2B5EF4-FFF2-40B4-BE49-F238E27FC236}">
                <a16:creationId xmlns:a16="http://schemas.microsoft.com/office/drawing/2014/main" id="{531089A0-859F-6F8C-BADC-7EDDF99C84D0}"/>
              </a:ext>
            </a:extLst>
          </p:cNvPr>
          <p:cNvSpPr txBox="1"/>
          <p:nvPr/>
        </p:nvSpPr>
        <p:spPr>
          <a:xfrm>
            <a:off x="3234103" y="3592537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①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11" name="Group 65">
            <a:extLst>
              <a:ext uri="{FF2B5EF4-FFF2-40B4-BE49-F238E27FC236}">
                <a16:creationId xmlns:a16="http://schemas.microsoft.com/office/drawing/2014/main" id="{667BDD06-C31F-78AA-FEF8-69D94D7E7DBE}"/>
              </a:ext>
            </a:extLst>
          </p:cNvPr>
          <p:cNvSpPr txBox="1"/>
          <p:nvPr/>
        </p:nvSpPr>
        <p:spPr>
          <a:xfrm>
            <a:off x="4209511" y="4547506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③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12" name="Group 65">
            <a:extLst>
              <a:ext uri="{FF2B5EF4-FFF2-40B4-BE49-F238E27FC236}">
                <a16:creationId xmlns:a16="http://schemas.microsoft.com/office/drawing/2014/main" id="{B8E046B3-C991-110B-CE18-0B1B5076FCB9}"/>
              </a:ext>
            </a:extLst>
          </p:cNvPr>
          <p:cNvSpPr txBox="1"/>
          <p:nvPr/>
        </p:nvSpPr>
        <p:spPr>
          <a:xfrm>
            <a:off x="3234103" y="3820067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②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77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B35D5-E908-ECD2-7668-EDE25F970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CE96F39-1F18-4D19-3019-C1CF9099F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76" y="1978930"/>
            <a:ext cx="7720758" cy="4140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0A5A98F-96F0-5168-6519-A8F1F78A479B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B83741-ABF6-58C9-D4EC-D3BA8FCEBF21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332824F-5BDF-0F55-4ED8-E6F228042190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4076C31-D029-0A79-DB16-7B90F7165F94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CF5B876D-0F2A-9A43-76C1-B611686A24B9}"/>
              </a:ext>
            </a:extLst>
          </p:cNvPr>
          <p:cNvSpPr txBox="1"/>
          <p:nvPr/>
        </p:nvSpPr>
        <p:spPr>
          <a:xfrm>
            <a:off x="749808" y="339584"/>
            <a:ext cx="29915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2.3 </a:t>
            </a:r>
            <a:r>
              <a:rPr lang="ko-KR" altLang="en-US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전자결재</a:t>
            </a:r>
            <a:endParaRPr lang="ko-KR" altLang="en-US" sz="4000" dirty="0">
              <a:solidFill>
                <a:srgbClr val="01248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3C125BE-EAD7-D7EE-1550-050A7F4E2094}"/>
              </a:ext>
            </a:extLst>
          </p:cNvPr>
          <p:cNvGrpSpPr/>
          <p:nvPr/>
        </p:nvGrpSpPr>
        <p:grpSpPr>
          <a:xfrm>
            <a:off x="884876" y="1481006"/>
            <a:ext cx="2655014" cy="343547"/>
            <a:chOff x="875732" y="1318107"/>
            <a:chExt cx="2655014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61871A1B-4A1D-0B62-1598-C899795F4C9C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21401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E7471B07-B568-EEA3-B7C6-A06C730450B9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품의문 상세 화면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BADC89E-BA9D-C0FD-1ECC-CF3DE443A39A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4FB0CBF5-B165-D7DF-FD9A-4FB127BA92CE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58C34AA7-A2C8-EEC9-691D-5A666E4B79B8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52AA056B-6015-7FE6-F0A2-CC668738F922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7" name="표 16">
            <a:extLst>
              <a:ext uri="{FF2B5EF4-FFF2-40B4-BE49-F238E27FC236}">
                <a16:creationId xmlns:a16="http://schemas.microsoft.com/office/drawing/2014/main" id="{152ECA81-E697-88D4-370C-FBECE6A7C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658702"/>
              </p:ext>
            </p:extLst>
          </p:nvPr>
        </p:nvGraphicFramePr>
        <p:xfrm>
          <a:off x="8840678" y="1536138"/>
          <a:ext cx="3027573" cy="4427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797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2527776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결재선 팝업 조회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129145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9364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78575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042968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6736241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43499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2961948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2467134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881313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071388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4420456"/>
                  </a:ext>
                </a:extLst>
              </a:tr>
            </a:tbl>
          </a:graphicData>
        </a:graphic>
      </p:graphicFrame>
      <p:sp>
        <p:nvSpPr>
          <p:cNvPr id="22" name="Group 65">
            <a:extLst>
              <a:ext uri="{FF2B5EF4-FFF2-40B4-BE49-F238E27FC236}">
                <a16:creationId xmlns:a16="http://schemas.microsoft.com/office/drawing/2014/main" id="{983A64C0-4611-710A-3AC6-C1C14A5AD43A}"/>
              </a:ext>
            </a:extLst>
          </p:cNvPr>
          <p:cNvSpPr txBox="1"/>
          <p:nvPr/>
        </p:nvSpPr>
        <p:spPr>
          <a:xfrm>
            <a:off x="6727593" y="3265460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①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634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592BB-F1E0-F39B-5B12-1E2E224A5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D58E0993-DBCF-DCEB-EFD6-69B31678F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76" y="1978931"/>
            <a:ext cx="7720758" cy="4140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8ADB7D8-C294-F533-4704-4FBBB9917F6B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E9F95D-6CCC-A778-4D4C-F62F10E12261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A2EE3F1-6498-1CF9-D117-29AF009FB2DD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0986F22-6535-4349-50F0-F37272D5F6CF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9CAC5186-FA02-A2C1-C9B9-9ADC372D0D78}"/>
              </a:ext>
            </a:extLst>
          </p:cNvPr>
          <p:cNvSpPr txBox="1"/>
          <p:nvPr/>
        </p:nvSpPr>
        <p:spPr>
          <a:xfrm>
            <a:off x="749808" y="339584"/>
            <a:ext cx="29915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2.3 </a:t>
            </a:r>
            <a:r>
              <a:rPr lang="ko-KR" altLang="en-US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전자결재</a:t>
            </a:r>
            <a:endParaRPr lang="ko-KR" altLang="en-US" sz="4000" dirty="0">
              <a:solidFill>
                <a:srgbClr val="01248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154AEA7-B039-3361-DE0A-E3F299009691}"/>
              </a:ext>
            </a:extLst>
          </p:cNvPr>
          <p:cNvGrpSpPr/>
          <p:nvPr/>
        </p:nvGrpSpPr>
        <p:grpSpPr>
          <a:xfrm>
            <a:off x="884876" y="1481006"/>
            <a:ext cx="2655014" cy="343547"/>
            <a:chOff x="875732" y="1318107"/>
            <a:chExt cx="2655014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07019F67-C552-74F8-D3E8-DBD3810D7DBE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21401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56C310F0-968F-EA8B-582C-0B81CE23061C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결재선 팝업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466F21D-96FE-2A2C-7C75-314C59039EC2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31B53DB7-E191-804A-6F7B-9F75E8068014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073490BE-CADE-5A67-376A-5E84AAEDBABD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BD7A4F3D-24D2-1A70-798B-A48E1FB16431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7" name="표 16">
            <a:extLst>
              <a:ext uri="{FF2B5EF4-FFF2-40B4-BE49-F238E27FC236}">
                <a16:creationId xmlns:a16="http://schemas.microsoft.com/office/drawing/2014/main" id="{DA20CC2C-332A-0D5C-179E-2F63C20F8B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78172"/>
              </p:ext>
            </p:extLst>
          </p:nvPr>
        </p:nvGraphicFramePr>
        <p:xfrm>
          <a:off x="8840678" y="1536138"/>
          <a:ext cx="3027573" cy="4427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797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2527776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결재 의견 툴팁 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(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선택 시 표시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)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129145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20000"/>
                        </a:lnSpc>
                        <a:buFontTx/>
                        <a:buNone/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9364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78575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042968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6736241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43499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2961948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2467134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881313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071388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4420456"/>
                  </a:ext>
                </a:extLst>
              </a:tr>
            </a:tbl>
          </a:graphicData>
        </a:graphic>
      </p:graphicFrame>
      <p:sp>
        <p:nvSpPr>
          <p:cNvPr id="22" name="Group 65">
            <a:extLst>
              <a:ext uri="{FF2B5EF4-FFF2-40B4-BE49-F238E27FC236}">
                <a16:creationId xmlns:a16="http://schemas.microsoft.com/office/drawing/2014/main" id="{CFC67DBB-8C33-6332-8D6D-A38FB9286D45}"/>
              </a:ext>
            </a:extLst>
          </p:cNvPr>
          <p:cNvSpPr txBox="1"/>
          <p:nvPr/>
        </p:nvSpPr>
        <p:spPr>
          <a:xfrm>
            <a:off x="5238158" y="3750135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①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089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4DD78-5687-0013-8F89-7AEC8FD0B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6A9E5B5-204D-D374-9972-608119BD7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76" y="1978931"/>
            <a:ext cx="7705780" cy="4140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9BD3272-556D-65D0-B0DE-2E150B315CFD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3CFC6C-8084-0CED-15FB-7E05AE71B173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D143A02-4C09-CED0-AC01-E16F7911F079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D0CD10F-DC92-48E1-41FC-F029D325D9E2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515F1C5C-D291-C570-51A0-E37769B7716A}"/>
              </a:ext>
            </a:extLst>
          </p:cNvPr>
          <p:cNvSpPr txBox="1"/>
          <p:nvPr/>
        </p:nvSpPr>
        <p:spPr>
          <a:xfrm>
            <a:off x="749808" y="339584"/>
            <a:ext cx="29915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2.4</a:t>
            </a:r>
            <a:r>
              <a:rPr lang="ko-KR" altLang="en-US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업무관리</a:t>
            </a:r>
            <a:endParaRPr lang="ko-KR" altLang="en-US" sz="4000" dirty="0">
              <a:solidFill>
                <a:srgbClr val="01248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6BB041A-B429-F900-5C4A-F5F109621CF7}"/>
              </a:ext>
            </a:extLst>
          </p:cNvPr>
          <p:cNvGrpSpPr/>
          <p:nvPr/>
        </p:nvGrpSpPr>
        <p:grpSpPr>
          <a:xfrm>
            <a:off x="884876" y="1481006"/>
            <a:ext cx="2655014" cy="343547"/>
            <a:chOff x="875732" y="1318107"/>
            <a:chExt cx="2655014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BEB3D357-51E1-4E6D-23EF-B0B3C76C5DDA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21401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E7062593-D145-1E54-3C05-48F3B8D16D13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업무일지 작성 화면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3D24E56-4139-AC63-4093-C8CE0CA2C3B6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812373F7-DB09-0F2F-A828-2E7A531012C7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D0ACDFB8-1D85-6578-1839-4BCF62A2F90C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127C86DE-6366-483E-AC26-E4F76015FF60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7" name="표 16">
            <a:extLst>
              <a:ext uri="{FF2B5EF4-FFF2-40B4-BE49-F238E27FC236}">
                <a16:creationId xmlns:a16="http://schemas.microsoft.com/office/drawing/2014/main" id="{EA78EC4A-D471-C8CF-303F-F681A87B00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032481"/>
              </p:ext>
            </p:extLst>
          </p:nvPr>
        </p:nvGraphicFramePr>
        <p:xfrm>
          <a:off x="8840678" y="1536138"/>
          <a:ext cx="3027573" cy="4427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797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2527776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업무일지 추가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129145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업무일지 초기화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업무일지 저장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9364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4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업무일지 삭제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78575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042968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6736241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43499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2961948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2467134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881313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071388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4420456"/>
                  </a:ext>
                </a:extLst>
              </a:tr>
            </a:tbl>
          </a:graphicData>
        </a:graphic>
      </p:graphicFrame>
      <p:sp>
        <p:nvSpPr>
          <p:cNvPr id="22" name="Group 65">
            <a:extLst>
              <a:ext uri="{FF2B5EF4-FFF2-40B4-BE49-F238E27FC236}">
                <a16:creationId xmlns:a16="http://schemas.microsoft.com/office/drawing/2014/main" id="{9A696BC6-9365-090C-D8CC-DA9926720DAC}"/>
              </a:ext>
            </a:extLst>
          </p:cNvPr>
          <p:cNvSpPr txBox="1"/>
          <p:nvPr/>
        </p:nvSpPr>
        <p:spPr>
          <a:xfrm>
            <a:off x="4650861" y="3092495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①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9" name="Group 65">
            <a:extLst>
              <a:ext uri="{FF2B5EF4-FFF2-40B4-BE49-F238E27FC236}">
                <a16:creationId xmlns:a16="http://schemas.microsoft.com/office/drawing/2014/main" id="{11AA03CA-3B0D-970D-94C6-2E1570D28018}"/>
              </a:ext>
            </a:extLst>
          </p:cNvPr>
          <p:cNvSpPr txBox="1"/>
          <p:nvPr/>
        </p:nvSpPr>
        <p:spPr>
          <a:xfrm>
            <a:off x="5011751" y="3092494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②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10" name="Group 65">
            <a:extLst>
              <a:ext uri="{FF2B5EF4-FFF2-40B4-BE49-F238E27FC236}">
                <a16:creationId xmlns:a16="http://schemas.microsoft.com/office/drawing/2014/main" id="{5F9EDE88-56FE-61B9-8A41-3AB3899190BF}"/>
              </a:ext>
            </a:extLst>
          </p:cNvPr>
          <p:cNvSpPr txBox="1"/>
          <p:nvPr/>
        </p:nvSpPr>
        <p:spPr>
          <a:xfrm>
            <a:off x="7868072" y="3092493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③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11" name="Group 65">
            <a:extLst>
              <a:ext uri="{FF2B5EF4-FFF2-40B4-BE49-F238E27FC236}">
                <a16:creationId xmlns:a16="http://schemas.microsoft.com/office/drawing/2014/main" id="{3AAAA9E7-0595-7C10-923C-1DFD158E2AE5}"/>
              </a:ext>
            </a:extLst>
          </p:cNvPr>
          <p:cNvSpPr txBox="1"/>
          <p:nvPr/>
        </p:nvSpPr>
        <p:spPr>
          <a:xfrm>
            <a:off x="7868072" y="3691841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④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415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D8D17-35D8-5092-1400-E978965FF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2A13688-F6F2-1F22-0E18-B031BF1E4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76" y="1977199"/>
            <a:ext cx="7720758" cy="4140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966C7B1-7AEF-CCF5-8624-F92FC2B553C8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CC47FD-F681-44DA-A46B-718EADBDEC52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DE59C27-CD2B-9E59-12AD-6ADC2111C9D2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8E286C8-0528-7078-8F02-FD3E66515196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9D7F7F2E-5D24-3109-FA93-5163FC049F20}"/>
              </a:ext>
            </a:extLst>
          </p:cNvPr>
          <p:cNvSpPr txBox="1"/>
          <p:nvPr/>
        </p:nvSpPr>
        <p:spPr>
          <a:xfrm>
            <a:off x="749808" y="339584"/>
            <a:ext cx="29915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2.5</a:t>
            </a:r>
            <a:r>
              <a:rPr lang="ko-KR" altLang="en-US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인사정보</a:t>
            </a:r>
            <a:endParaRPr lang="ko-KR" altLang="en-US" sz="4000" dirty="0">
              <a:solidFill>
                <a:srgbClr val="01248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9C6522F-7F2E-EA1A-1A51-E2F82273EA37}"/>
              </a:ext>
            </a:extLst>
          </p:cNvPr>
          <p:cNvGrpSpPr/>
          <p:nvPr/>
        </p:nvGrpSpPr>
        <p:grpSpPr>
          <a:xfrm>
            <a:off x="884876" y="1481006"/>
            <a:ext cx="2655014" cy="343547"/>
            <a:chOff x="875732" y="1318107"/>
            <a:chExt cx="2655014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D72A5198-74E4-3071-7822-3C9FD1B61D76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21401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BE7496B2-9A16-D2FE-92FE-E11468408785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연락처 목록 화면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EB59DEC-3546-BB64-D7E9-ABD7635B229A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E69ED152-E91F-C13B-5929-4B3E69F97152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9626DDE1-0577-C7AC-AD4F-EDB229367440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B3F751BD-B45E-EF39-41F3-6A6CCBD49AF1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7" name="표 16">
            <a:extLst>
              <a:ext uri="{FF2B5EF4-FFF2-40B4-BE49-F238E27FC236}">
                <a16:creationId xmlns:a16="http://schemas.microsoft.com/office/drawing/2014/main" id="{DFDD8273-0D49-9360-A5CD-99A1D90286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248540"/>
              </p:ext>
            </p:extLst>
          </p:nvPr>
        </p:nvGraphicFramePr>
        <p:xfrm>
          <a:off x="8840678" y="1536138"/>
          <a:ext cx="3027573" cy="4427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797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2527776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검색조건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129145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검색조건 조회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검색조건 초기화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9364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78575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042968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6736241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43499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2961948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2467134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881313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071388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4420456"/>
                  </a:ext>
                </a:extLst>
              </a:tr>
            </a:tbl>
          </a:graphicData>
        </a:graphic>
      </p:graphicFrame>
      <p:sp>
        <p:nvSpPr>
          <p:cNvPr id="22" name="Group 65">
            <a:extLst>
              <a:ext uri="{FF2B5EF4-FFF2-40B4-BE49-F238E27FC236}">
                <a16:creationId xmlns:a16="http://schemas.microsoft.com/office/drawing/2014/main" id="{571312A5-DD62-D11B-21C6-660F24FD80C3}"/>
              </a:ext>
            </a:extLst>
          </p:cNvPr>
          <p:cNvSpPr txBox="1"/>
          <p:nvPr/>
        </p:nvSpPr>
        <p:spPr>
          <a:xfrm>
            <a:off x="2073822" y="3083065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①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9" name="Group 65">
            <a:extLst>
              <a:ext uri="{FF2B5EF4-FFF2-40B4-BE49-F238E27FC236}">
                <a16:creationId xmlns:a16="http://schemas.microsoft.com/office/drawing/2014/main" id="{13D2C286-874A-D93C-26FC-141B7291EEEA}"/>
              </a:ext>
            </a:extLst>
          </p:cNvPr>
          <p:cNvSpPr txBox="1"/>
          <p:nvPr/>
        </p:nvSpPr>
        <p:spPr>
          <a:xfrm>
            <a:off x="7520593" y="3161760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②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10" name="Group 65">
            <a:extLst>
              <a:ext uri="{FF2B5EF4-FFF2-40B4-BE49-F238E27FC236}">
                <a16:creationId xmlns:a16="http://schemas.microsoft.com/office/drawing/2014/main" id="{BAEE54BC-5DF6-A425-26F6-3AF473D60B81}"/>
              </a:ext>
            </a:extLst>
          </p:cNvPr>
          <p:cNvSpPr txBox="1"/>
          <p:nvPr/>
        </p:nvSpPr>
        <p:spPr>
          <a:xfrm>
            <a:off x="7847973" y="3161759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③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13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6ECEC-5569-C9B3-AC20-D0F784A78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AB79C2B-6D4C-EB9E-2AA0-63D4197BE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76" y="1979725"/>
            <a:ext cx="7720758" cy="4140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7AE8C40-76EF-D1B2-C4BA-B15E35214A59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53BF6D-4373-14C9-D953-B2C4FD164E00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CC7B95F-258E-5A6F-11A2-37AF94CE1626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5C1F0EE-D148-BC4E-3E6F-7C6F3A70CE45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1D70753-80F2-35D9-A944-75150FEC339B}"/>
              </a:ext>
            </a:extLst>
          </p:cNvPr>
          <p:cNvSpPr txBox="1"/>
          <p:nvPr/>
        </p:nvSpPr>
        <p:spPr>
          <a:xfrm>
            <a:off x="749808" y="339584"/>
            <a:ext cx="39901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3.1 </a:t>
            </a:r>
            <a:r>
              <a:rPr lang="ko-KR" altLang="en-US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메인 </a:t>
            </a:r>
            <a:r>
              <a:rPr lang="en-US" altLang="ko-KR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</a:t>
            </a:r>
            <a:r>
              <a:rPr lang="ko-KR" altLang="en-US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관리자</a:t>
            </a:r>
            <a:r>
              <a:rPr lang="en-US" altLang="ko-KR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)</a:t>
            </a:r>
            <a:endParaRPr lang="ko-KR" altLang="en-US" sz="4000" dirty="0">
              <a:solidFill>
                <a:srgbClr val="01248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54EC3C3-337E-8FE9-C6BE-13CDC446799B}"/>
              </a:ext>
            </a:extLst>
          </p:cNvPr>
          <p:cNvGrpSpPr/>
          <p:nvPr/>
        </p:nvGrpSpPr>
        <p:grpSpPr>
          <a:xfrm>
            <a:off x="884876" y="1481006"/>
            <a:ext cx="2655014" cy="343547"/>
            <a:chOff x="875732" y="1318107"/>
            <a:chExt cx="2655014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AB8FF1D2-FBB5-FD50-B73B-5A36FBBF3F4A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21401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013B8A11-3EEB-E945-F4EC-5F6C3E400713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메인 </a:t>
              </a:r>
              <a:r>
                <a:rPr lang="en-US" altLang="ko-KR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(</a:t>
              </a: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관리자</a:t>
              </a:r>
              <a:r>
                <a:rPr lang="en-US" altLang="ko-KR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) </a:t>
              </a: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화면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728E132E-4DA4-8AF6-93C1-F57257B2FE4F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C78BCFFA-E074-3208-C79D-B5194D95F773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735294A7-D242-B49B-8204-82112BF6CB1C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A8D6E214-A66D-4BEA-9287-A55E84B1BF4A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1" name="Group 65">
            <a:extLst>
              <a:ext uri="{FF2B5EF4-FFF2-40B4-BE49-F238E27FC236}">
                <a16:creationId xmlns:a16="http://schemas.microsoft.com/office/drawing/2014/main" id="{505387F1-39E1-8F53-53DD-9EDE6F4448BD}"/>
              </a:ext>
            </a:extLst>
          </p:cNvPr>
          <p:cNvSpPr txBox="1"/>
          <p:nvPr/>
        </p:nvSpPr>
        <p:spPr>
          <a:xfrm>
            <a:off x="2848602" y="2931199"/>
            <a:ext cx="305787" cy="3341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①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12" name="Group 65">
            <a:extLst>
              <a:ext uri="{FF2B5EF4-FFF2-40B4-BE49-F238E27FC236}">
                <a16:creationId xmlns:a16="http://schemas.microsoft.com/office/drawing/2014/main" id="{2AE2F548-0B94-35A7-55A4-2BD4C048492D}"/>
              </a:ext>
            </a:extLst>
          </p:cNvPr>
          <p:cNvSpPr txBox="1"/>
          <p:nvPr/>
        </p:nvSpPr>
        <p:spPr>
          <a:xfrm>
            <a:off x="2848602" y="4053264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②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13" name="Group 65">
            <a:extLst>
              <a:ext uri="{FF2B5EF4-FFF2-40B4-BE49-F238E27FC236}">
                <a16:creationId xmlns:a16="http://schemas.microsoft.com/office/drawing/2014/main" id="{24B7E996-8A57-F656-5BBB-862B2E727DC4}"/>
              </a:ext>
            </a:extLst>
          </p:cNvPr>
          <p:cNvSpPr txBox="1"/>
          <p:nvPr/>
        </p:nvSpPr>
        <p:spPr>
          <a:xfrm>
            <a:off x="4711722" y="4049725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③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E79A963F-C225-9BF8-857F-4F06091E3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535890"/>
              </p:ext>
            </p:extLst>
          </p:nvPr>
        </p:nvGraphicFramePr>
        <p:xfrm>
          <a:off x="8840674" y="1536138"/>
          <a:ext cx="3027573" cy="4427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797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2527776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부서 현황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129145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템플릿  목록 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(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메인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)</a:t>
                      </a: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권한 목록 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(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메인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)</a:t>
                      </a: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9364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741864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78575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042968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6736241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022116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2625441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162742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9801629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1611447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98306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94371-AEBE-F744-C234-3DED8B3BF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665A01E-1FFA-70FD-3E17-FDA4761C6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76" y="1979725"/>
            <a:ext cx="7698314" cy="4140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2AC0665-B75F-6CBE-977F-F0977FBE7302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167747-A7CE-3079-CE2A-687182186852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C32132B-1ED0-3E55-8159-0B4CACA6B2A2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BFDFEDB-C123-BD08-9471-1779B580AA71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54AA7053-4F7E-C62C-E261-95B93B7C5298}"/>
              </a:ext>
            </a:extLst>
          </p:cNvPr>
          <p:cNvSpPr txBox="1"/>
          <p:nvPr/>
        </p:nvSpPr>
        <p:spPr>
          <a:xfrm>
            <a:off x="749808" y="339584"/>
            <a:ext cx="40511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3.2 </a:t>
            </a:r>
            <a:r>
              <a:rPr lang="ko-KR" altLang="en-US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공유정보 관리</a:t>
            </a:r>
            <a:endParaRPr lang="ko-KR" altLang="en-US" sz="4000" dirty="0">
              <a:solidFill>
                <a:srgbClr val="01248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3C19481-0B79-4054-7B68-DB4CE6C1C1C7}"/>
              </a:ext>
            </a:extLst>
          </p:cNvPr>
          <p:cNvGrpSpPr/>
          <p:nvPr/>
        </p:nvGrpSpPr>
        <p:grpSpPr>
          <a:xfrm>
            <a:off x="884876" y="1481006"/>
            <a:ext cx="2655014" cy="343547"/>
            <a:chOff x="875732" y="1318107"/>
            <a:chExt cx="2655014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BC8994B4-D695-AEBD-80AF-F69DA5EA8CF5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21401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177A2C1A-ADE9-FC70-8890-2DF4802ED236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공지사항 목록 화면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753C595F-1A7C-FD7D-8C3C-11B9575B345E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C25CC06B-EDA0-16F1-97CB-248DF2C0A2E6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6EC8E0B4-FB42-0420-D5DF-7C87486D1EE7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94834931-55BA-0B19-D34A-EB4D5A56C505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2" name="Group 65">
            <a:extLst>
              <a:ext uri="{FF2B5EF4-FFF2-40B4-BE49-F238E27FC236}">
                <a16:creationId xmlns:a16="http://schemas.microsoft.com/office/drawing/2014/main" id="{2973D0F2-92F0-D78D-380B-DDD1F89A8742}"/>
              </a:ext>
            </a:extLst>
          </p:cNvPr>
          <p:cNvSpPr txBox="1"/>
          <p:nvPr/>
        </p:nvSpPr>
        <p:spPr>
          <a:xfrm>
            <a:off x="7439586" y="2799499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①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13" name="Group 65">
            <a:extLst>
              <a:ext uri="{FF2B5EF4-FFF2-40B4-BE49-F238E27FC236}">
                <a16:creationId xmlns:a16="http://schemas.microsoft.com/office/drawing/2014/main" id="{F45FF6C0-2A04-C911-7B27-5295B2B53AF5}"/>
              </a:ext>
            </a:extLst>
          </p:cNvPr>
          <p:cNvSpPr txBox="1"/>
          <p:nvPr/>
        </p:nvSpPr>
        <p:spPr>
          <a:xfrm>
            <a:off x="7828757" y="2799499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②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BEE50500-5E71-A2E4-E6B8-5CF69BA8A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943279"/>
              </p:ext>
            </p:extLst>
          </p:nvPr>
        </p:nvGraphicFramePr>
        <p:xfrm>
          <a:off x="8840674" y="1536138"/>
          <a:ext cx="3027573" cy="4427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797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2527776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공지사항 등록 화면 이동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공지사항 삭제 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(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항목 체크 후 삭제 처리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)</a:t>
                      </a: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9364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공지사항 상세 화면으로 이동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741864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78575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042968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6736241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022116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2625441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162742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623272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495566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1210183"/>
                  </a:ext>
                </a:extLst>
              </a:tr>
            </a:tbl>
          </a:graphicData>
        </a:graphic>
      </p:graphicFrame>
      <p:sp>
        <p:nvSpPr>
          <p:cNvPr id="10" name="Group 65">
            <a:extLst>
              <a:ext uri="{FF2B5EF4-FFF2-40B4-BE49-F238E27FC236}">
                <a16:creationId xmlns:a16="http://schemas.microsoft.com/office/drawing/2014/main" id="{A295A11B-34F7-6DE2-2FB8-F58B73C0F458}"/>
              </a:ext>
            </a:extLst>
          </p:cNvPr>
          <p:cNvSpPr txBox="1"/>
          <p:nvPr/>
        </p:nvSpPr>
        <p:spPr>
          <a:xfrm>
            <a:off x="2450221" y="3769783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③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817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Object 2">
            <a:extLst>
              <a:ext uri="{FF2B5EF4-FFF2-40B4-BE49-F238E27FC236}">
                <a16:creationId xmlns:a16="http://schemas.microsoft.com/office/drawing/2014/main" id="{A52C0C77-C73C-F297-8807-8CC6FC10104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73445" y="0"/>
            <a:ext cx="7118555" cy="6874588"/>
          </a:xfrm>
          <a:prstGeom prst="rect">
            <a:avLst/>
          </a:prstGeom>
        </p:spPr>
      </p:pic>
      <p:sp>
        <p:nvSpPr>
          <p:cNvPr id="3" name="Group 13">
            <a:extLst>
              <a:ext uri="{FF2B5EF4-FFF2-40B4-BE49-F238E27FC236}">
                <a16:creationId xmlns:a16="http://schemas.microsoft.com/office/drawing/2014/main" id="{C578D1D8-E02A-4BE7-C5AC-A47DCA3A65BD}"/>
              </a:ext>
            </a:extLst>
          </p:cNvPr>
          <p:cNvSpPr txBox="1"/>
          <p:nvPr/>
        </p:nvSpPr>
        <p:spPr>
          <a:xfrm>
            <a:off x="452197" y="2462910"/>
            <a:ext cx="5206510" cy="176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6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제작 동기</a:t>
            </a:r>
            <a:endParaRPr lang="en-US" altLang="zh-CN" sz="6000" dirty="0">
              <a:solidFill>
                <a:srgbClr val="01248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>
              <a:lnSpc>
                <a:spcPct val="80000"/>
              </a:lnSpc>
            </a:pPr>
            <a:endParaRPr lang="en-US" altLang="zh-CN" sz="1200">
              <a:solidFill>
                <a:schemeClr val="bg1">
                  <a:lumMod val="6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>
              <a:lnSpc>
                <a:spcPct val="80000"/>
              </a:lnSpc>
            </a:pPr>
            <a:r>
              <a:rPr lang="en-US" altLang="zh-CN" sz="3600">
                <a:solidFill>
                  <a:schemeClr val="bg1">
                    <a:lumMod val="6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PROJECT</a:t>
            </a:r>
            <a:endParaRPr lang="en-US" altLang="zh-CN" sz="7200" spc="-150">
              <a:ln w="47625">
                <a:noFill/>
              </a:ln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나눔스퀘어 ExtraBold" panose="020B0600000101010101" pitchFamily="50" charset="-127"/>
              <a:cs typeface="KoPubWorld돋움체 Light" panose="00000300000000000000" pitchFamily="2" charset="-127"/>
            </a:endParaRPr>
          </a:p>
          <a:p>
            <a:pPr>
              <a:lnSpc>
                <a:spcPct val="80000"/>
              </a:lnSpc>
            </a:pPr>
            <a:r>
              <a:rPr lang="en-US" altLang="zh-CN" sz="2800" spc="-150">
                <a:ln w="4762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나눔스퀘어 ExtraBold" panose="020B0600000101010101" pitchFamily="50" charset="-127"/>
                <a:cs typeface="KoPubWorld돋움체 Light" panose="00000300000000000000" pitchFamily="2" charset="-127"/>
              </a:rPr>
              <a:t>INTR</a:t>
            </a:r>
            <a:endParaRPr lang="en-US" altLang="zh-CN" sz="7200" spc="-150" dirty="0">
              <a:ln w="4762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나눔스퀘어 ExtraBold" panose="020B0600000101010101" pitchFamily="50" charset="-127"/>
              <a:cs typeface="KoPubWorld돋움체 Light" panose="000003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0D23CC1-3543-6FBC-6A44-0786DCC01C14}"/>
              </a:ext>
            </a:extLst>
          </p:cNvPr>
          <p:cNvCxnSpPr>
            <a:cxnSpLocks/>
          </p:cNvCxnSpPr>
          <p:nvPr/>
        </p:nvCxnSpPr>
        <p:spPr>
          <a:xfrm>
            <a:off x="589644" y="3240019"/>
            <a:ext cx="4339771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206CA37-472C-34EF-01A1-69488A54B856}"/>
              </a:ext>
            </a:extLst>
          </p:cNvPr>
          <p:cNvCxnSpPr>
            <a:cxnSpLocks/>
          </p:cNvCxnSpPr>
          <p:nvPr/>
        </p:nvCxnSpPr>
        <p:spPr>
          <a:xfrm>
            <a:off x="576363" y="3267451"/>
            <a:ext cx="1701800" cy="0"/>
          </a:xfrm>
          <a:prstGeom prst="line">
            <a:avLst/>
          </a:prstGeom>
          <a:ln w="38100">
            <a:solidFill>
              <a:srgbClr val="0124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더하기 기호 6">
            <a:extLst>
              <a:ext uri="{FF2B5EF4-FFF2-40B4-BE49-F238E27FC236}">
                <a16:creationId xmlns:a16="http://schemas.microsoft.com/office/drawing/2014/main" id="{F47D2D38-E621-C608-F9B1-305308CEF1B9}"/>
              </a:ext>
            </a:extLst>
          </p:cNvPr>
          <p:cNvSpPr/>
          <p:nvPr/>
        </p:nvSpPr>
        <p:spPr>
          <a:xfrm>
            <a:off x="1388729" y="3794760"/>
            <a:ext cx="248048" cy="249801"/>
          </a:xfrm>
          <a:prstGeom prst="mathPlus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00"/>
              </a:solidFill>
              <a:latin typeface="Noto Sans KR" panose="020B0500000000000000" pitchFamily="34" charset="-127"/>
              <a:ea typeface="Noto Sans KR Medium" panose="020B0600000000000000" pitchFamily="34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543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F01DF-1DBF-9B5F-9E8D-B7A0E1DB6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DD19700-F09F-FCB4-B597-8F2EC9633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76" y="1979725"/>
            <a:ext cx="7728268" cy="4140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5B9764B-8D07-3F63-2907-7CB9EC452B8F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697132D-11B5-F8EC-18E9-F9CBC86FD8A0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4A6762C-9D97-5C72-9B7C-7BC371786CF5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4D0802E-04F6-2611-092F-FFE9AA6BA835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533D8C9-B2F0-94C3-3FB3-E775A4472BC6}"/>
              </a:ext>
            </a:extLst>
          </p:cNvPr>
          <p:cNvSpPr txBox="1"/>
          <p:nvPr/>
        </p:nvSpPr>
        <p:spPr>
          <a:xfrm>
            <a:off x="749808" y="339584"/>
            <a:ext cx="40511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3.2 </a:t>
            </a:r>
            <a:r>
              <a:rPr lang="ko-KR" altLang="en-US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공유정보 관리</a:t>
            </a:r>
            <a:endParaRPr lang="ko-KR" altLang="en-US" sz="4000" dirty="0">
              <a:solidFill>
                <a:srgbClr val="01248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D6F1491-A814-7196-8EF2-A6251F44DBBA}"/>
              </a:ext>
            </a:extLst>
          </p:cNvPr>
          <p:cNvGrpSpPr/>
          <p:nvPr/>
        </p:nvGrpSpPr>
        <p:grpSpPr>
          <a:xfrm>
            <a:off x="884876" y="1481006"/>
            <a:ext cx="2655014" cy="343547"/>
            <a:chOff x="875732" y="1318107"/>
            <a:chExt cx="2655014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4E33CC63-ECB8-CADA-AFA9-CF9C00C67B71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21401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04E01BEE-565B-D482-B140-ED3F15E96270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공지사항 등록 화면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1790059-87BE-70B4-E81F-C5638DBF20FB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242B1116-E4BD-06F3-7369-342CAB8D610A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A0E09B9E-76E5-7C20-DC66-8C0E1535CA40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CB5BD24B-3FB9-1A00-8FDD-1FFFD3073D1D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2" name="Group 65">
            <a:extLst>
              <a:ext uri="{FF2B5EF4-FFF2-40B4-BE49-F238E27FC236}">
                <a16:creationId xmlns:a16="http://schemas.microsoft.com/office/drawing/2014/main" id="{0211FAE4-1D9B-8AE5-8CB2-E623459B7FD9}"/>
              </a:ext>
            </a:extLst>
          </p:cNvPr>
          <p:cNvSpPr txBox="1"/>
          <p:nvPr/>
        </p:nvSpPr>
        <p:spPr>
          <a:xfrm>
            <a:off x="7411284" y="5490235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②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13" name="Group 65">
            <a:extLst>
              <a:ext uri="{FF2B5EF4-FFF2-40B4-BE49-F238E27FC236}">
                <a16:creationId xmlns:a16="http://schemas.microsoft.com/office/drawing/2014/main" id="{668414C1-D7D8-F21C-ECF4-A279726FBF2F}"/>
              </a:ext>
            </a:extLst>
          </p:cNvPr>
          <p:cNvSpPr txBox="1"/>
          <p:nvPr/>
        </p:nvSpPr>
        <p:spPr>
          <a:xfrm>
            <a:off x="2548872" y="3331449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①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0D74EB63-BBA3-DBBA-2EEE-627DC14753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162230"/>
              </p:ext>
            </p:extLst>
          </p:nvPr>
        </p:nvGraphicFramePr>
        <p:xfrm>
          <a:off x="8840674" y="1536138"/>
          <a:ext cx="3027573" cy="4427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797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2527776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파일 첨부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필수입력 값 작성 후 공지사항 등록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9364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741864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78575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042968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6736241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022116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2625441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162742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623272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495566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121018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65008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36269-5244-6940-FD9E-A2A599704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B31DC7A-F9BA-5109-1F4C-2CE416304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76" y="1976522"/>
            <a:ext cx="7735794" cy="4140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F2E86B8-6462-9CD3-9417-98729978DE27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55B1BE6-6018-695E-11A8-3079635365B1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CCB4615-D7C1-5E41-B0A6-53A795DEA8AD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AABD20F-F98E-62EC-4F86-5BC0C60A8AB0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71037BB2-C87C-88D9-8246-12540B0D5E46}"/>
              </a:ext>
            </a:extLst>
          </p:cNvPr>
          <p:cNvSpPr txBox="1"/>
          <p:nvPr/>
        </p:nvSpPr>
        <p:spPr>
          <a:xfrm>
            <a:off x="749808" y="339584"/>
            <a:ext cx="40511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3.2 </a:t>
            </a:r>
            <a:r>
              <a:rPr lang="ko-KR" altLang="en-US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공유정보 관리</a:t>
            </a:r>
            <a:endParaRPr lang="ko-KR" altLang="en-US" sz="4000" dirty="0">
              <a:solidFill>
                <a:srgbClr val="01248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E38B944-0526-20B2-DC1A-C52367CC1EB5}"/>
              </a:ext>
            </a:extLst>
          </p:cNvPr>
          <p:cNvGrpSpPr/>
          <p:nvPr/>
        </p:nvGrpSpPr>
        <p:grpSpPr>
          <a:xfrm>
            <a:off x="884876" y="1481006"/>
            <a:ext cx="2655014" cy="343547"/>
            <a:chOff x="875732" y="1318107"/>
            <a:chExt cx="2655014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E31A0813-E03F-CE42-2213-924D59A71814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21401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4A68583E-F88F-3D5A-BD4F-D7755EC15EB7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공지사항 상세 화면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6A1FCFC-7116-CEA5-B796-EA49863B15B4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E1FA5DBF-26A3-35A0-6214-661ACA52481B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31A232DC-6F00-93A8-A171-0D00C7383C38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8EFEBA1C-368E-0EAF-9D7F-A4250BDCDE34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2" name="Group 65">
            <a:extLst>
              <a:ext uri="{FF2B5EF4-FFF2-40B4-BE49-F238E27FC236}">
                <a16:creationId xmlns:a16="http://schemas.microsoft.com/office/drawing/2014/main" id="{9EDAE57B-4155-DB8D-95E4-48AFFDA08C19}"/>
              </a:ext>
            </a:extLst>
          </p:cNvPr>
          <p:cNvSpPr txBox="1"/>
          <p:nvPr/>
        </p:nvSpPr>
        <p:spPr>
          <a:xfrm>
            <a:off x="7411284" y="5490235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②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13" name="Group 65">
            <a:extLst>
              <a:ext uri="{FF2B5EF4-FFF2-40B4-BE49-F238E27FC236}">
                <a16:creationId xmlns:a16="http://schemas.microsoft.com/office/drawing/2014/main" id="{845E8F6C-012E-B8E0-954E-AF1B35EDF68D}"/>
              </a:ext>
            </a:extLst>
          </p:cNvPr>
          <p:cNvSpPr txBox="1"/>
          <p:nvPr/>
        </p:nvSpPr>
        <p:spPr>
          <a:xfrm>
            <a:off x="2530018" y="3520607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①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7DA3A17C-2F1A-8289-D7EE-987B3CB8D7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711499"/>
              </p:ext>
            </p:extLst>
          </p:nvPr>
        </p:nvGraphicFramePr>
        <p:xfrm>
          <a:off x="8840674" y="1536138"/>
          <a:ext cx="3027573" cy="4427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797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2527776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파일 다운로드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공지사항 수정화면으로 이동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9364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목록 화면으로 이동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741864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78575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042968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6736241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022116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2625441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162742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623272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495566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1210183"/>
                  </a:ext>
                </a:extLst>
              </a:tr>
            </a:tbl>
          </a:graphicData>
        </a:graphic>
      </p:graphicFrame>
      <p:sp>
        <p:nvSpPr>
          <p:cNvPr id="10" name="Group 65">
            <a:extLst>
              <a:ext uri="{FF2B5EF4-FFF2-40B4-BE49-F238E27FC236}">
                <a16:creationId xmlns:a16="http://schemas.microsoft.com/office/drawing/2014/main" id="{A387064A-DEC5-8874-9EAC-0AC33AC3BA88}"/>
              </a:ext>
            </a:extLst>
          </p:cNvPr>
          <p:cNvSpPr txBox="1"/>
          <p:nvPr/>
        </p:nvSpPr>
        <p:spPr>
          <a:xfrm>
            <a:off x="7863083" y="5490235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③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775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2D9E2-3FC8-00B3-2E03-66AB0B4CC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077A6D2-DEB2-35DB-1013-B2B5FF10F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76" y="1976420"/>
            <a:ext cx="7713262" cy="4140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92782A2-49D7-05B3-112B-0186FCDEA07B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2278FE-84EB-3881-F690-BD42115FB1AB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AA23B5D-A6DA-C2F6-481D-0048299DA88E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7D8743B-7C82-1BDD-FEFE-5E072178C8D6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D682312-271F-3C1E-FA63-50BFC02604CB}"/>
              </a:ext>
            </a:extLst>
          </p:cNvPr>
          <p:cNvSpPr txBox="1"/>
          <p:nvPr/>
        </p:nvSpPr>
        <p:spPr>
          <a:xfrm>
            <a:off x="749808" y="339584"/>
            <a:ext cx="40511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3.2 </a:t>
            </a:r>
            <a:r>
              <a:rPr lang="ko-KR" altLang="en-US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공유정보 관리</a:t>
            </a:r>
            <a:endParaRPr lang="ko-KR" altLang="en-US" sz="4000" dirty="0">
              <a:solidFill>
                <a:srgbClr val="01248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82005F3-0580-2CE6-DA12-0A932496A693}"/>
              </a:ext>
            </a:extLst>
          </p:cNvPr>
          <p:cNvGrpSpPr/>
          <p:nvPr/>
        </p:nvGrpSpPr>
        <p:grpSpPr>
          <a:xfrm>
            <a:off x="884876" y="1481006"/>
            <a:ext cx="2655014" cy="343547"/>
            <a:chOff x="875732" y="1318107"/>
            <a:chExt cx="2655014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38064553-72B7-09D8-5B90-A5B5E17AACE0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21401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B04F258C-7FC1-7EF9-968B-FDAC55B06F77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공지사항 수정 화면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47B1479-A3C2-C508-0497-26F1947D2F33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C7302C93-B710-6B49-494C-319412A9259C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7BB7807B-001B-C8CF-EE3D-F90A81791D74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50BD1312-F96A-1985-26EF-8AD09596D314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2" name="Group 65">
            <a:extLst>
              <a:ext uri="{FF2B5EF4-FFF2-40B4-BE49-F238E27FC236}">
                <a16:creationId xmlns:a16="http://schemas.microsoft.com/office/drawing/2014/main" id="{FCBA3501-EC1C-B7E2-272F-A0900B6746D6}"/>
              </a:ext>
            </a:extLst>
          </p:cNvPr>
          <p:cNvSpPr txBox="1"/>
          <p:nvPr/>
        </p:nvSpPr>
        <p:spPr>
          <a:xfrm>
            <a:off x="7411284" y="5490235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②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13" name="Group 65">
            <a:extLst>
              <a:ext uri="{FF2B5EF4-FFF2-40B4-BE49-F238E27FC236}">
                <a16:creationId xmlns:a16="http://schemas.microsoft.com/office/drawing/2014/main" id="{84D1FF6A-F7B0-7FC1-2555-9B93C5FD855D}"/>
              </a:ext>
            </a:extLst>
          </p:cNvPr>
          <p:cNvSpPr txBox="1"/>
          <p:nvPr/>
        </p:nvSpPr>
        <p:spPr>
          <a:xfrm>
            <a:off x="2544991" y="3312595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①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9E35BB5A-F8C9-FBF7-DDC0-06D29E50B7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024029"/>
              </p:ext>
            </p:extLst>
          </p:nvPr>
        </p:nvGraphicFramePr>
        <p:xfrm>
          <a:off x="8840674" y="1536138"/>
          <a:ext cx="3027573" cy="4427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797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2527776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업로드 파일 추가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공지사항 수정 처리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9364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공지사항 상세 화면으로 이동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741864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78575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042968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6736241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022116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2625441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162742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623272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495566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1210183"/>
                  </a:ext>
                </a:extLst>
              </a:tr>
            </a:tbl>
          </a:graphicData>
        </a:graphic>
      </p:graphicFrame>
      <p:sp>
        <p:nvSpPr>
          <p:cNvPr id="10" name="Group 65">
            <a:extLst>
              <a:ext uri="{FF2B5EF4-FFF2-40B4-BE49-F238E27FC236}">
                <a16:creationId xmlns:a16="http://schemas.microsoft.com/office/drawing/2014/main" id="{4FE55F49-2FB8-3735-920F-49124087F1E4}"/>
              </a:ext>
            </a:extLst>
          </p:cNvPr>
          <p:cNvSpPr txBox="1"/>
          <p:nvPr/>
        </p:nvSpPr>
        <p:spPr>
          <a:xfrm>
            <a:off x="7863083" y="5490235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③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434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08F78-D8F9-668B-71F2-9A718E4F1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9E6A568-D418-1A2A-65EE-77CB8C120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76" y="1976420"/>
            <a:ext cx="7713262" cy="4140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A873FA0-C5ED-C52C-55B9-8144DDCD0BB6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5A22867-0E13-6DD3-7BCC-EB6EC890DBC8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5EE810D-CCC1-1465-EBA7-3ABC0E9E0E98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8028CAE-F5E0-4766-22D6-E5866145DF51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48F5290-221F-6EED-C457-B3D4CFF3A34F}"/>
              </a:ext>
            </a:extLst>
          </p:cNvPr>
          <p:cNvSpPr txBox="1"/>
          <p:nvPr/>
        </p:nvSpPr>
        <p:spPr>
          <a:xfrm>
            <a:off x="749808" y="339584"/>
            <a:ext cx="40511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3.3 </a:t>
            </a:r>
            <a:r>
              <a:rPr lang="ko-KR" altLang="en-US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공유정보 관리</a:t>
            </a:r>
            <a:endParaRPr lang="ko-KR" altLang="en-US" sz="4000" dirty="0">
              <a:solidFill>
                <a:srgbClr val="01248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2766199-42B0-12E0-EF7D-A1005B53FB90}"/>
              </a:ext>
            </a:extLst>
          </p:cNvPr>
          <p:cNvGrpSpPr/>
          <p:nvPr/>
        </p:nvGrpSpPr>
        <p:grpSpPr>
          <a:xfrm>
            <a:off x="884876" y="1481006"/>
            <a:ext cx="2655014" cy="343547"/>
            <a:chOff x="875732" y="1318107"/>
            <a:chExt cx="2655014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6F43B753-D4A2-49B0-758E-E02594CE4D9D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21401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5711A15A-7F37-8ED0-7951-6727E3469D22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업무일지 조회 화면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C833AFF-1CE1-65FB-B54B-DFD3B5AA47B7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5BD9D813-F13B-EDAE-2934-22AA9D60C421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4D1EBDA9-6980-3D0E-9B80-4469E6E46647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101800C0-EED6-D56B-C362-19F13FA5D4A6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2" name="Group 65">
            <a:extLst>
              <a:ext uri="{FF2B5EF4-FFF2-40B4-BE49-F238E27FC236}">
                <a16:creationId xmlns:a16="http://schemas.microsoft.com/office/drawing/2014/main" id="{692AD994-0146-3272-85C7-FBCB79385D7B}"/>
              </a:ext>
            </a:extLst>
          </p:cNvPr>
          <p:cNvSpPr txBox="1"/>
          <p:nvPr/>
        </p:nvSpPr>
        <p:spPr>
          <a:xfrm>
            <a:off x="7533856" y="3167910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②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13" name="Group 65">
            <a:extLst>
              <a:ext uri="{FF2B5EF4-FFF2-40B4-BE49-F238E27FC236}">
                <a16:creationId xmlns:a16="http://schemas.microsoft.com/office/drawing/2014/main" id="{6C5B71F1-5D31-3C71-9334-EE5B0B6D7756}"/>
              </a:ext>
            </a:extLst>
          </p:cNvPr>
          <p:cNvSpPr txBox="1"/>
          <p:nvPr/>
        </p:nvSpPr>
        <p:spPr>
          <a:xfrm>
            <a:off x="2061325" y="3167911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①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5E033F57-2C96-5B38-4247-1EC925F7B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995340"/>
              </p:ext>
            </p:extLst>
          </p:nvPr>
        </p:nvGraphicFramePr>
        <p:xfrm>
          <a:off x="8840674" y="1536138"/>
          <a:ext cx="3027573" cy="45504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797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2527776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검색조건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검색조건 조회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9364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검색조건 초기화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741864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4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업무일지 접기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 / 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펼치기 버튼</a:t>
                      </a:r>
                      <a:endParaRPr lang="en-US" altLang="ko-KR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(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동일  사용자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, 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작성일자로 그룹화하여 출력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)</a:t>
                      </a: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78575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042968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6736241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022116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2625441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162742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623272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495566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1210183"/>
                  </a:ext>
                </a:extLst>
              </a:tr>
            </a:tbl>
          </a:graphicData>
        </a:graphic>
      </p:graphicFrame>
      <p:sp>
        <p:nvSpPr>
          <p:cNvPr id="10" name="Group 65">
            <a:extLst>
              <a:ext uri="{FF2B5EF4-FFF2-40B4-BE49-F238E27FC236}">
                <a16:creationId xmlns:a16="http://schemas.microsoft.com/office/drawing/2014/main" id="{3768700D-3AA7-1809-1DA5-707A3BAF2661}"/>
              </a:ext>
            </a:extLst>
          </p:cNvPr>
          <p:cNvSpPr txBox="1"/>
          <p:nvPr/>
        </p:nvSpPr>
        <p:spPr>
          <a:xfrm>
            <a:off x="7849070" y="3167910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③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11" name="Group 65">
            <a:extLst>
              <a:ext uri="{FF2B5EF4-FFF2-40B4-BE49-F238E27FC236}">
                <a16:creationId xmlns:a16="http://schemas.microsoft.com/office/drawing/2014/main" id="{081FF965-718B-1C6A-810E-6976DF55A9FD}"/>
              </a:ext>
            </a:extLst>
          </p:cNvPr>
          <p:cNvSpPr txBox="1"/>
          <p:nvPr/>
        </p:nvSpPr>
        <p:spPr>
          <a:xfrm>
            <a:off x="2061325" y="4046420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④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978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75C09-420B-8BBC-E218-E4F2811D7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369E314-859C-1F3F-F84F-F217586B8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76" y="1976420"/>
            <a:ext cx="7735794" cy="4140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01EF4D6-664E-8765-F64F-449E7EE1F03A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6BB33CA-FB2A-8498-0284-ECEA97D2322E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A41FAB7-394D-666B-B2D7-A156D3CD8A63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FB28FD3-1123-1FB9-3BEF-45AECF7211A0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76C411C5-65D2-3D0B-53EC-E9D5FD589757}"/>
              </a:ext>
            </a:extLst>
          </p:cNvPr>
          <p:cNvSpPr txBox="1"/>
          <p:nvPr/>
        </p:nvSpPr>
        <p:spPr>
          <a:xfrm>
            <a:off x="749808" y="339584"/>
            <a:ext cx="35798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3.4 </a:t>
            </a:r>
            <a:r>
              <a:rPr lang="ko-KR" altLang="en-US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템플릿 관리</a:t>
            </a:r>
            <a:endParaRPr lang="ko-KR" altLang="en-US" sz="4000" dirty="0">
              <a:solidFill>
                <a:srgbClr val="01248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0D746F0-B143-07A2-C342-64150C0CF7B1}"/>
              </a:ext>
            </a:extLst>
          </p:cNvPr>
          <p:cNvGrpSpPr/>
          <p:nvPr/>
        </p:nvGrpSpPr>
        <p:grpSpPr>
          <a:xfrm>
            <a:off x="884876" y="1481006"/>
            <a:ext cx="2655014" cy="343547"/>
            <a:chOff x="875732" y="1318107"/>
            <a:chExt cx="2655014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F5A0AE83-2177-48A1-9A3B-2BC032B39E19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21401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159211FD-3492-AEE9-B183-9B45B1963779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템플릿 조회 화면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E3166C7-0828-4F0F-4C82-36C02EB73CD2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60C0EC4E-C12B-0549-C513-24B41D5A18BD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16123D1B-779D-F008-17F0-B3B3F82F6085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88ACA199-9655-9EA0-E3CC-A1598A69A685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2" name="Group 65">
            <a:extLst>
              <a:ext uri="{FF2B5EF4-FFF2-40B4-BE49-F238E27FC236}">
                <a16:creationId xmlns:a16="http://schemas.microsoft.com/office/drawing/2014/main" id="{08A28A72-8006-7585-6B6C-C6CCDE6BEFA6}"/>
              </a:ext>
            </a:extLst>
          </p:cNvPr>
          <p:cNvSpPr txBox="1"/>
          <p:nvPr/>
        </p:nvSpPr>
        <p:spPr>
          <a:xfrm>
            <a:off x="7839643" y="2821979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②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13" name="Group 65">
            <a:extLst>
              <a:ext uri="{FF2B5EF4-FFF2-40B4-BE49-F238E27FC236}">
                <a16:creationId xmlns:a16="http://schemas.microsoft.com/office/drawing/2014/main" id="{5BCCCAFC-FD4F-156B-AB85-DF9B1DBAD2E5}"/>
              </a:ext>
            </a:extLst>
          </p:cNvPr>
          <p:cNvSpPr txBox="1"/>
          <p:nvPr/>
        </p:nvSpPr>
        <p:spPr>
          <a:xfrm>
            <a:off x="2099033" y="3633464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①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9CECBC9B-C38D-E995-76CD-62DD4CEA9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662517"/>
              </p:ext>
            </p:extLst>
          </p:nvPr>
        </p:nvGraphicFramePr>
        <p:xfrm>
          <a:off x="8840674" y="1536138"/>
          <a:ext cx="3027573" cy="46728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797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2527776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템플릿 목록</a:t>
                      </a:r>
                      <a:endParaRPr lang="en-US" altLang="ko-KR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(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목록 선택 시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, 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우측 영역에 템플릿 상세 출력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)</a:t>
                      </a: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템플릿  등록  화면 조회</a:t>
                      </a:r>
                      <a:endParaRPr lang="en-US" altLang="ko-KR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9364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템플릿 등록 및 상세 화면 영역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741864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4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일정 등록 여부</a:t>
                      </a:r>
                      <a:endParaRPr lang="en-US" altLang="ko-KR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(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일정 관리 화면에서 노출 여부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)</a:t>
                      </a: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78575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042968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6736241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022116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2625441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162742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623272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495566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1210183"/>
                  </a:ext>
                </a:extLst>
              </a:tr>
            </a:tbl>
          </a:graphicData>
        </a:graphic>
      </p:graphicFrame>
      <p:sp>
        <p:nvSpPr>
          <p:cNvPr id="10" name="Group 65">
            <a:extLst>
              <a:ext uri="{FF2B5EF4-FFF2-40B4-BE49-F238E27FC236}">
                <a16:creationId xmlns:a16="http://schemas.microsoft.com/office/drawing/2014/main" id="{0246086A-B603-4EC0-C974-1DF3D69B7BE1}"/>
              </a:ext>
            </a:extLst>
          </p:cNvPr>
          <p:cNvSpPr txBox="1"/>
          <p:nvPr/>
        </p:nvSpPr>
        <p:spPr>
          <a:xfrm>
            <a:off x="5556690" y="3633464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③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14" name="Group 65">
            <a:extLst>
              <a:ext uri="{FF2B5EF4-FFF2-40B4-BE49-F238E27FC236}">
                <a16:creationId xmlns:a16="http://schemas.microsoft.com/office/drawing/2014/main" id="{344BE98C-FA24-1FFE-952C-127660E58E85}"/>
              </a:ext>
            </a:extLst>
          </p:cNvPr>
          <p:cNvSpPr txBox="1"/>
          <p:nvPr/>
        </p:nvSpPr>
        <p:spPr>
          <a:xfrm>
            <a:off x="7196954" y="3633464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④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017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11F59-1C96-E8B3-1443-4ADDB1BFD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EFE222-B9EA-17CA-7BB8-FD701FE0C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76" y="1976522"/>
            <a:ext cx="7735794" cy="4140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2B6DDB7-ECBF-886F-4DE6-31FC549C665E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BD683C-9DD7-D73B-6CD1-892FC26F0C7A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41F58D5-93FC-20D1-5282-0E6FD0F56845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F285D74-7ED2-B8AF-7E52-C69D1E02763D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E69B0362-39F9-FD1F-85EA-FE2A1498E553}"/>
              </a:ext>
            </a:extLst>
          </p:cNvPr>
          <p:cNvSpPr txBox="1"/>
          <p:nvPr/>
        </p:nvSpPr>
        <p:spPr>
          <a:xfrm>
            <a:off x="749808" y="339584"/>
            <a:ext cx="40511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3.5 </a:t>
            </a:r>
            <a:r>
              <a:rPr lang="ko-KR" altLang="en-US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인사정보 관리</a:t>
            </a:r>
            <a:endParaRPr lang="ko-KR" altLang="en-US" sz="4000" dirty="0">
              <a:solidFill>
                <a:srgbClr val="01248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4F43E6E-F67E-8403-AF1B-D2A6279CCC79}"/>
              </a:ext>
            </a:extLst>
          </p:cNvPr>
          <p:cNvGrpSpPr/>
          <p:nvPr/>
        </p:nvGrpSpPr>
        <p:grpSpPr>
          <a:xfrm>
            <a:off x="884876" y="1481006"/>
            <a:ext cx="2655014" cy="343547"/>
            <a:chOff x="875732" y="1318107"/>
            <a:chExt cx="2655014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37E9E701-E395-7748-89A6-098A7257160E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21401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F128891F-5F55-7E7D-3453-A3F78BB3A35B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사원 목록 화면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642620A-3DAC-4FF0-D395-EBA9365B6A5F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EC8875A9-EE79-D8DF-C1E2-5832E69D79AF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7B0E5B7E-8600-A741-3B31-34B1911BA291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A77D0013-133E-927E-A7C1-9714E9E6C3EB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2" name="Group 65">
            <a:extLst>
              <a:ext uri="{FF2B5EF4-FFF2-40B4-BE49-F238E27FC236}">
                <a16:creationId xmlns:a16="http://schemas.microsoft.com/office/drawing/2014/main" id="{1EFB27B0-6A57-A545-7373-A668428F907A}"/>
              </a:ext>
            </a:extLst>
          </p:cNvPr>
          <p:cNvSpPr txBox="1"/>
          <p:nvPr/>
        </p:nvSpPr>
        <p:spPr>
          <a:xfrm>
            <a:off x="7839643" y="2821979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①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13" name="Group 65">
            <a:extLst>
              <a:ext uri="{FF2B5EF4-FFF2-40B4-BE49-F238E27FC236}">
                <a16:creationId xmlns:a16="http://schemas.microsoft.com/office/drawing/2014/main" id="{2AF01CBA-7C55-0CF3-32BD-9F8D1734ADBA}"/>
              </a:ext>
            </a:extLst>
          </p:cNvPr>
          <p:cNvSpPr txBox="1"/>
          <p:nvPr/>
        </p:nvSpPr>
        <p:spPr>
          <a:xfrm>
            <a:off x="6539058" y="3797003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②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4D9D6C17-DDA2-C74F-B9A4-9BC06122A7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731961"/>
              </p:ext>
            </p:extLst>
          </p:nvPr>
        </p:nvGraphicFramePr>
        <p:xfrm>
          <a:off x="8840674" y="1536138"/>
          <a:ext cx="3027573" cy="4427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797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2527776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사원 등록 화면으로 이동</a:t>
                      </a:r>
                      <a:endParaRPr lang="en-US" altLang="ko-KR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사원 상세 화면으로 이동</a:t>
                      </a:r>
                      <a:endParaRPr lang="en-US" altLang="ko-KR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9364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741864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78575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042968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6736241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022116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2625441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162742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623272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495566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121018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49553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665B6-AB23-5C2D-C471-7941EA069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5C17C0D-C366-5B9D-F5F6-8233CCE5B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76" y="1975384"/>
            <a:ext cx="7720758" cy="4140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792CC2C-D546-94CD-3C4C-85A95C149E7B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4AA146F-728E-7800-F7C8-AE13D1E342F6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C900D6E-9FD1-0F59-29FF-569EC1F274E5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B8BB807-8A45-939F-5FA4-68727A3A18D9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857A89-AD21-F842-E490-0175FF0E306A}"/>
              </a:ext>
            </a:extLst>
          </p:cNvPr>
          <p:cNvSpPr txBox="1"/>
          <p:nvPr/>
        </p:nvSpPr>
        <p:spPr>
          <a:xfrm>
            <a:off x="749808" y="339584"/>
            <a:ext cx="40511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3.5 </a:t>
            </a:r>
            <a:r>
              <a:rPr lang="ko-KR" altLang="en-US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인사정보 관리</a:t>
            </a:r>
            <a:endParaRPr lang="ko-KR" altLang="en-US" sz="4000" dirty="0">
              <a:solidFill>
                <a:srgbClr val="01248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BB7FD5F-5A38-2473-C353-5C48ED77B491}"/>
              </a:ext>
            </a:extLst>
          </p:cNvPr>
          <p:cNvGrpSpPr/>
          <p:nvPr/>
        </p:nvGrpSpPr>
        <p:grpSpPr>
          <a:xfrm>
            <a:off x="884876" y="1481006"/>
            <a:ext cx="2655014" cy="343547"/>
            <a:chOff x="875732" y="1318107"/>
            <a:chExt cx="2655014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54ED3515-606D-8FDA-B4AD-915828D3EA56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21401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FD51CBE0-B1A8-DF7C-C0AF-DEE1F655D835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사원 등록 화면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66B2F62-E816-2FE0-112B-F2E78B1AC926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F992F868-6347-35A4-C293-4E37D75D1EEB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02659CB2-6696-7CAA-391A-3146C6CA5184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9A2B5561-987B-4F7A-B533-821E3BFBB8B7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2" name="Group 65">
            <a:extLst>
              <a:ext uri="{FF2B5EF4-FFF2-40B4-BE49-F238E27FC236}">
                <a16:creationId xmlns:a16="http://schemas.microsoft.com/office/drawing/2014/main" id="{F5A64206-191F-D701-9C00-F8853436A245}"/>
              </a:ext>
            </a:extLst>
          </p:cNvPr>
          <p:cNvSpPr txBox="1"/>
          <p:nvPr/>
        </p:nvSpPr>
        <p:spPr>
          <a:xfrm>
            <a:off x="3107388" y="3256033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①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13" name="Group 65">
            <a:extLst>
              <a:ext uri="{FF2B5EF4-FFF2-40B4-BE49-F238E27FC236}">
                <a16:creationId xmlns:a16="http://schemas.microsoft.com/office/drawing/2014/main" id="{D7C17D62-A716-BF9D-8140-FE7027CCCC4E}"/>
              </a:ext>
            </a:extLst>
          </p:cNvPr>
          <p:cNvSpPr txBox="1"/>
          <p:nvPr/>
        </p:nvSpPr>
        <p:spPr>
          <a:xfrm>
            <a:off x="4286052" y="4277770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②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79ABD5C8-ED99-ECD5-8371-04089FFA4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138293"/>
              </p:ext>
            </p:extLst>
          </p:nvPr>
        </p:nvGraphicFramePr>
        <p:xfrm>
          <a:off x="8840674" y="1536138"/>
          <a:ext cx="3027573" cy="4427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797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2527776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사원 사진 변경</a:t>
                      </a:r>
                      <a:endParaRPr lang="en-US" altLang="ko-KR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주소 검색 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(API)</a:t>
                      </a: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741864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아이디 중복 확인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78575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4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사원 등록 처리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042968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5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사원 목록 화면으로 이동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6736241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022116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2625441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162742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623272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495566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1210183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0544958"/>
                  </a:ext>
                </a:extLst>
              </a:tr>
            </a:tbl>
          </a:graphicData>
        </a:graphic>
      </p:graphicFrame>
      <p:sp>
        <p:nvSpPr>
          <p:cNvPr id="8" name="Group 65">
            <a:extLst>
              <a:ext uri="{FF2B5EF4-FFF2-40B4-BE49-F238E27FC236}">
                <a16:creationId xmlns:a16="http://schemas.microsoft.com/office/drawing/2014/main" id="{17BB150D-DC83-E320-2C00-9A8CB71E07BD}"/>
              </a:ext>
            </a:extLst>
          </p:cNvPr>
          <p:cNvSpPr txBox="1"/>
          <p:nvPr/>
        </p:nvSpPr>
        <p:spPr>
          <a:xfrm>
            <a:off x="4286052" y="4545003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③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10" name="Group 65">
            <a:extLst>
              <a:ext uri="{FF2B5EF4-FFF2-40B4-BE49-F238E27FC236}">
                <a16:creationId xmlns:a16="http://schemas.microsoft.com/office/drawing/2014/main" id="{E6AFDE24-0094-8BAD-56F4-7175C96BA162}"/>
              </a:ext>
            </a:extLst>
          </p:cNvPr>
          <p:cNvSpPr txBox="1"/>
          <p:nvPr/>
        </p:nvSpPr>
        <p:spPr>
          <a:xfrm>
            <a:off x="7425178" y="5072904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④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11" name="Group 65">
            <a:extLst>
              <a:ext uri="{FF2B5EF4-FFF2-40B4-BE49-F238E27FC236}">
                <a16:creationId xmlns:a16="http://schemas.microsoft.com/office/drawing/2014/main" id="{95620761-E7BC-261D-855C-6A4F55DF6AC7}"/>
              </a:ext>
            </a:extLst>
          </p:cNvPr>
          <p:cNvSpPr txBox="1"/>
          <p:nvPr/>
        </p:nvSpPr>
        <p:spPr>
          <a:xfrm>
            <a:off x="7862512" y="5072904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⑤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047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E6F88-4FB5-C0D8-305A-2739FF663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372FF219-A0E5-3DBE-165E-0009E2156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76" y="1982771"/>
            <a:ext cx="7728268" cy="4140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AB1BE35-41B3-1479-1088-C7731AD31252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20F579-476E-0D19-9631-D78EA5BBEA45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8F07573-6504-EAF1-03D3-B7445AD52432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41C392D-3F46-0654-36E1-59087C171BA9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33F8EF52-28B7-EB38-93E8-4DE5622DECDD}"/>
              </a:ext>
            </a:extLst>
          </p:cNvPr>
          <p:cNvSpPr txBox="1"/>
          <p:nvPr/>
        </p:nvSpPr>
        <p:spPr>
          <a:xfrm>
            <a:off x="749808" y="339584"/>
            <a:ext cx="40511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3.5 </a:t>
            </a:r>
            <a:r>
              <a:rPr lang="ko-KR" altLang="en-US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인사정보 관리</a:t>
            </a:r>
            <a:endParaRPr lang="ko-KR" altLang="en-US" sz="4000" dirty="0">
              <a:solidFill>
                <a:srgbClr val="01248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0B5F772-B2AC-6C0E-487C-B7A56766830E}"/>
              </a:ext>
            </a:extLst>
          </p:cNvPr>
          <p:cNvGrpSpPr/>
          <p:nvPr/>
        </p:nvGrpSpPr>
        <p:grpSpPr>
          <a:xfrm>
            <a:off x="884876" y="1481006"/>
            <a:ext cx="2655014" cy="343547"/>
            <a:chOff x="875732" y="1318107"/>
            <a:chExt cx="2655014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0273F206-7C08-38ED-BE36-5AB450B16A49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21401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A36F8D95-C822-B36D-EF9F-DA3058BB2292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사원 상세 화면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8CA8BCC-48DC-FD07-CEED-9254CA93FC70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C8E4F29C-CDFA-6F6D-4C66-995A93CB6E9E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38E71495-B0E3-F0D3-FB62-8E418CC1948E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5FD92658-1A7B-0367-A4CA-BA3D7BFAD3A4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2" name="Group 65">
            <a:extLst>
              <a:ext uri="{FF2B5EF4-FFF2-40B4-BE49-F238E27FC236}">
                <a16:creationId xmlns:a16="http://schemas.microsoft.com/office/drawing/2014/main" id="{A6C8202A-D43E-4747-A636-599F528015F9}"/>
              </a:ext>
            </a:extLst>
          </p:cNvPr>
          <p:cNvSpPr txBox="1"/>
          <p:nvPr/>
        </p:nvSpPr>
        <p:spPr>
          <a:xfrm>
            <a:off x="2004763" y="4815518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①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13" name="Group 65">
            <a:extLst>
              <a:ext uri="{FF2B5EF4-FFF2-40B4-BE49-F238E27FC236}">
                <a16:creationId xmlns:a16="http://schemas.microsoft.com/office/drawing/2014/main" id="{A0F7606C-9F01-9AE0-F8A8-A6736FE5604F}"/>
              </a:ext>
            </a:extLst>
          </p:cNvPr>
          <p:cNvSpPr txBox="1"/>
          <p:nvPr/>
        </p:nvSpPr>
        <p:spPr>
          <a:xfrm>
            <a:off x="7428415" y="4815518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②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9D1D21B9-0EC4-7CC0-2109-A64D5FA35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243608"/>
              </p:ext>
            </p:extLst>
          </p:nvPr>
        </p:nvGraphicFramePr>
        <p:xfrm>
          <a:off x="8840674" y="1536138"/>
          <a:ext cx="3027573" cy="45504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797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2527776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사원 목록 화면으로 이동</a:t>
                      </a:r>
                      <a:endParaRPr lang="en-US" altLang="ko-KR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사원 정보 수정 화면으로 이동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741864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퇴사 처리</a:t>
                      </a:r>
                      <a:endParaRPr lang="en-US" altLang="ko-KR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(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퇴사한 사용자는 상세에서 복직 처리 버튼 출력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)</a:t>
                      </a: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78575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042968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6736241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022116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2625441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162742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623272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495566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1210183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0544958"/>
                  </a:ext>
                </a:extLst>
              </a:tr>
            </a:tbl>
          </a:graphicData>
        </a:graphic>
      </p:graphicFrame>
      <p:sp>
        <p:nvSpPr>
          <p:cNvPr id="8" name="Group 65">
            <a:extLst>
              <a:ext uri="{FF2B5EF4-FFF2-40B4-BE49-F238E27FC236}">
                <a16:creationId xmlns:a16="http://schemas.microsoft.com/office/drawing/2014/main" id="{502CB2F4-76CC-2F0A-3504-CD936594DD4B}"/>
              </a:ext>
            </a:extLst>
          </p:cNvPr>
          <p:cNvSpPr txBox="1"/>
          <p:nvPr/>
        </p:nvSpPr>
        <p:spPr>
          <a:xfrm>
            <a:off x="7883430" y="4815517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③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98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E8E3E-AF2F-85C5-B733-34485898E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61FD0B6-44CA-0B39-9862-4DE16EF21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76" y="1980021"/>
            <a:ext cx="7705780" cy="4140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1C5C21C-6EAB-E338-7AD9-5D2A584D71AA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8872C5-201A-D441-BC5C-EE337DB2960A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1C505D3-164C-0FAF-649D-CCA07809CFE4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8CE89E6-2F42-4481-E388-0F9147C51C72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7471647A-B21F-5EF5-C440-5651D010966C}"/>
              </a:ext>
            </a:extLst>
          </p:cNvPr>
          <p:cNvSpPr txBox="1"/>
          <p:nvPr/>
        </p:nvSpPr>
        <p:spPr>
          <a:xfrm>
            <a:off x="749808" y="339584"/>
            <a:ext cx="40511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3.5 </a:t>
            </a:r>
            <a:r>
              <a:rPr lang="ko-KR" altLang="en-US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인사정보 관리</a:t>
            </a:r>
            <a:endParaRPr lang="ko-KR" altLang="en-US" sz="4000" dirty="0">
              <a:solidFill>
                <a:srgbClr val="01248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FF536A6-C260-2343-7958-2ADB982E58CB}"/>
              </a:ext>
            </a:extLst>
          </p:cNvPr>
          <p:cNvGrpSpPr/>
          <p:nvPr/>
        </p:nvGrpSpPr>
        <p:grpSpPr>
          <a:xfrm>
            <a:off x="884876" y="1481006"/>
            <a:ext cx="2655014" cy="343547"/>
            <a:chOff x="875732" y="1318107"/>
            <a:chExt cx="2655014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9A9CD73C-8A8C-9E77-3937-D245AB564A2C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21401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B2410285-4ED5-7D42-308D-95A396840FE7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사원 수정 화면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4C9A546-EB0C-9278-2546-58566778D31F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A68D0875-8FFC-6369-19AA-A550C50315FA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A37E73A4-A862-1BD2-C9E8-AC208CCA4EDE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ADB24531-EC37-D2DB-C54D-D07C06AAB734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2" name="Group 65">
            <a:extLst>
              <a:ext uri="{FF2B5EF4-FFF2-40B4-BE49-F238E27FC236}">
                <a16:creationId xmlns:a16="http://schemas.microsoft.com/office/drawing/2014/main" id="{D1EFDAAB-4431-0E5B-6F41-BC40507E7358}"/>
              </a:ext>
            </a:extLst>
          </p:cNvPr>
          <p:cNvSpPr txBox="1"/>
          <p:nvPr/>
        </p:nvSpPr>
        <p:spPr>
          <a:xfrm>
            <a:off x="3051137" y="3227752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①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13" name="Group 65">
            <a:extLst>
              <a:ext uri="{FF2B5EF4-FFF2-40B4-BE49-F238E27FC236}">
                <a16:creationId xmlns:a16="http://schemas.microsoft.com/office/drawing/2014/main" id="{92FF6025-F0D5-BB79-DA0D-A3FA2F1002D0}"/>
              </a:ext>
            </a:extLst>
          </p:cNvPr>
          <p:cNvSpPr txBox="1"/>
          <p:nvPr/>
        </p:nvSpPr>
        <p:spPr>
          <a:xfrm>
            <a:off x="7428415" y="4815518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③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44E60C7F-6AF2-B1EB-DE4D-18D6AD0C88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876053"/>
              </p:ext>
            </p:extLst>
          </p:nvPr>
        </p:nvGraphicFramePr>
        <p:xfrm>
          <a:off x="8840674" y="1536138"/>
          <a:ext cx="3027573" cy="4427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797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2527776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사원 사진 변경</a:t>
                      </a:r>
                      <a:endParaRPr lang="en-US" altLang="ko-KR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주소 검색 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(API)</a:t>
                      </a: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741864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사원 정보 수정 처리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78575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4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사원 상세 정보로 이동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042968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6736241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022116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2625441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162742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623272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495566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1210183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0544958"/>
                  </a:ext>
                </a:extLst>
              </a:tr>
            </a:tbl>
          </a:graphicData>
        </a:graphic>
      </p:graphicFrame>
      <p:sp>
        <p:nvSpPr>
          <p:cNvPr id="8" name="Group 65">
            <a:extLst>
              <a:ext uri="{FF2B5EF4-FFF2-40B4-BE49-F238E27FC236}">
                <a16:creationId xmlns:a16="http://schemas.microsoft.com/office/drawing/2014/main" id="{66EC2FEF-0176-1398-F2F7-1FA8393EA482}"/>
              </a:ext>
            </a:extLst>
          </p:cNvPr>
          <p:cNvSpPr txBox="1"/>
          <p:nvPr/>
        </p:nvSpPr>
        <p:spPr>
          <a:xfrm>
            <a:off x="7883430" y="4815517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④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10" name="Group 65">
            <a:extLst>
              <a:ext uri="{FF2B5EF4-FFF2-40B4-BE49-F238E27FC236}">
                <a16:creationId xmlns:a16="http://schemas.microsoft.com/office/drawing/2014/main" id="{E335E889-D811-20E0-4748-C3A6F7B56423}"/>
              </a:ext>
            </a:extLst>
          </p:cNvPr>
          <p:cNvSpPr txBox="1"/>
          <p:nvPr/>
        </p:nvSpPr>
        <p:spPr>
          <a:xfrm>
            <a:off x="4209509" y="4278190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②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537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79188-A037-FC06-7D64-ED7CC2F1A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458DD6C-8F48-0F15-A499-0F980F4F6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76" y="1976420"/>
            <a:ext cx="7713262" cy="4140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61E0B69-8FA5-99B1-545E-3D02E83777D2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1B2FE29-78D9-99E8-DAB0-5B0A670668C5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0DC0B1E-069D-4CAF-013D-40BBE2CE73BC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308561E-5274-46CF-9C8B-32B063AC5226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BB9B36D3-7C71-4DB3-310B-293719C0F260}"/>
              </a:ext>
            </a:extLst>
          </p:cNvPr>
          <p:cNvSpPr txBox="1"/>
          <p:nvPr/>
        </p:nvSpPr>
        <p:spPr>
          <a:xfrm>
            <a:off x="749808" y="339584"/>
            <a:ext cx="31085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3.7 </a:t>
            </a:r>
            <a:r>
              <a:rPr lang="ko-KR" altLang="en-US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권한 관리</a:t>
            </a:r>
            <a:endParaRPr lang="ko-KR" altLang="en-US" sz="4000" dirty="0">
              <a:solidFill>
                <a:srgbClr val="01248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2F6C765-CCCD-1C51-7C85-240C61254474}"/>
              </a:ext>
            </a:extLst>
          </p:cNvPr>
          <p:cNvGrpSpPr/>
          <p:nvPr/>
        </p:nvGrpSpPr>
        <p:grpSpPr>
          <a:xfrm>
            <a:off x="884876" y="1481006"/>
            <a:ext cx="2655014" cy="343547"/>
            <a:chOff x="875732" y="1318107"/>
            <a:chExt cx="2655014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0DDD3EBC-4F13-8B8B-9A80-75732040B04B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21401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8B05FBE7-0EE2-5688-47A6-F96B14123F1D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권한 상세 화면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19A2319-2227-0EEA-8547-3D975BCB6808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A2060AAE-AA7E-6B02-5C60-FEB439322217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750533C9-9A6F-94F5-E36F-5EE74777DC4E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265BCE2B-BBB1-4442-9A09-8FAF029981FD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2" name="Group 65">
            <a:extLst>
              <a:ext uri="{FF2B5EF4-FFF2-40B4-BE49-F238E27FC236}">
                <a16:creationId xmlns:a16="http://schemas.microsoft.com/office/drawing/2014/main" id="{1D0CDF27-2A10-8EA8-1AB3-E41FCF2BD999}"/>
              </a:ext>
            </a:extLst>
          </p:cNvPr>
          <p:cNvSpPr txBox="1"/>
          <p:nvPr/>
        </p:nvSpPr>
        <p:spPr>
          <a:xfrm>
            <a:off x="2070752" y="3643158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①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13" name="Group 65">
            <a:extLst>
              <a:ext uri="{FF2B5EF4-FFF2-40B4-BE49-F238E27FC236}">
                <a16:creationId xmlns:a16="http://schemas.microsoft.com/office/drawing/2014/main" id="{BFEF6559-70F0-203C-3C4F-8D07A522F78B}"/>
              </a:ext>
            </a:extLst>
          </p:cNvPr>
          <p:cNvSpPr txBox="1"/>
          <p:nvPr/>
        </p:nvSpPr>
        <p:spPr>
          <a:xfrm>
            <a:off x="6193843" y="4400738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③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B5043D52-1942-6C29-5F7A-17352362D2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058627"/>
              </p:ext>
            </p:extLst>
          </p:nvPr>
        </p:nvGraphicFramePr>
        <p:xfrm>
          <a:off x="8840674" y="1536138"/>
          <a:ext cx="3027573" cy="4427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797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2527776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권한 목록</a:t>
                      </a:r>
                      <a:endParaRPr lang="en-US" altLang="ko-KR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권한 수정 화면 조회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741864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권한 삭제 처리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78575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4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권한 등록 화면 조회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042968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6736241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022116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2625441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162742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623272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495566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1210183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0544958"/>
                  </a:ext>
                </a:extLst>
              </a:tr>
            </a:tbl>
          </a:graphicData>
        </a:graphic>
      </p:graphicFrame>
      <p:sp>
        <p:nvSpPr>
          <p:cNvPr id="10" name="Group 65">
            <a:extLst>
              <a:ext uri="{FF2B5EF4-FFF2-40B4-BE49-F238E27FC236}">
                <a16:creationId xmlns:a16="http://schemas.microsoft.com/office/drawing/2014/main" id="{322F5C13-8BC3-6052-8C59-7FF90B381EB1}"/>
              </a:ext>
            </a:extLst>
          </p:cNvPr>
          <p:cNvSpPr txBox="1"/>
          <p:nvPr/>
        </p:nvSpPr>
        <p:spPr>
          <a:xfrm>
            <a:off x="5743078" y="4400739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②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22" name="Group 65">
            <a:extLst>
              <a:ext uri="{FF2B5EF4-FFF2-40B4-BE49-F238E27FC236}">
                <a16:creationId xmlns:a16="http://schemas.microsoft.com/office/drawing/2014/main" id="{0DEC3303-F8E8-C9B4-BFA6-104D163DAB0B}"/>
              </a:ext>
            </a:extLst>
          </p:cNvPr>
          <p:cNvSpPr txBox="1"/>
          <p:nvPr/>
        </p:nvSpPr>
        <p:spPr>
          <a:xfrm>
            <a:off x="7815253" y="2817034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④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286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14FA27-794D-B66E-A2B6-3354C3CBF313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BF69B8-7418-3596-E129-7D5D1C9D7A1A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CA9D996-57E8-EED8-70E5-8B1A0B1CBB60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7D898CE-40BD-B2F9-FBBB-292306B1809B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12F2D97-FCED-AE8F-CB95-DC4EC7A1D0EA}"/>
              </a:ext>
            </a:extLst>
          </p:cNvPr>
          <p:cNvSpPr txBox="1"/>
          <p:nvPr/>
        </p:nvSpPr>
        <p:spPr>
          <a:xfrm>
            <a:off x="749808" y="339584"/>
            <a:ext cx="21868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제작 동기</a:t>
            </a:r>
            <a:endParaRPr lang="ko-KR" altLang="en-US" sz="4000" dirty="0">
              <a:solidFill>
                <a:srgbClr val="01248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F0D1B4F-0E63-DA79-622D-52C26CD8E74D}"/>
              </a:ext>
            </a:extLst>
          </p:cNvPr>
          <p:cNvGrpSpPr/>
          <p:nvPr/>
        </p:nvGrpSpPr>
        <p:grpSpPr>
          <a:xfrm>
            <a:off x="884876" y="1481006"/>
            <a:ext cx="2655014" cy="343547"/>
            <a:chOff x="875732" y="1318107"/>
            <a:chExt cx="2655014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E410A319-E1F7-D38A-4B92-199B42D7A2DD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21401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67726E24-2231-80C8-389C-AA22961D552D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제작 동기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23BCDF6-DD2F-178A-534B-132A3601A3CB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5EF75A57-4A05-48F9-8966-7507905E2562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0453B204-59E8-7282-BFC0-9348252ACD90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E6C707C6-95F9-EF0E-E6FD-6415E3C19756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4A2137A-FD8C-D75F-D613-43635A4D5CD5}"/>
              </a:ext>
            </a:extLst>
          </p:cNvPr>
          <p:cNvSpPr/>
          <p:nvPr/>
        </p:nvSpPr>
        <p:spPr>
          <a:xfrm>
            <a:off x="884875" y="1956885"/>
            <a:ext cx="10911655" cy="2843714"/>
          </a:xfrm>
          <a:prstGeom prst="roundRect">
            <a:avLst>
              <a:gd name="adj" fmla="val 4073"/>
            </a:avLst>
          </a:prstGeom>
          <a:solidFill>
            <a:srgbClr val="FFFBEF"/>
          </a:solidFill>
          <a:ln w="3175">
            <a:solidFill>
              <a:schemeClr val="tx1"/>
            </a:solidFill>
          </a:ln>
          <a:effectLst>
            <a:glow rad="228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  <a:defRPr/>
            </a:pPr>
            <a:r>
              <a:rPr lang="ko-KR" altLang="en-US" sz="1200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✓</a:t>
            </a:r>
            <a:r>
              <a:rPr lang="en-US" altLang="ko-KR" sz="1200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.</a:t>
            </a:r>
            <a:r>
              <a:rPr lang="ko-KR" altLang="en-US" sz="1200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    시스템 개선 및 고도화</a:t>
            </a:r>
            <a:endParaRPr lang="en-US" altLang="ko-KR" sz="1200" spc="-150">
              <a:ln w="0"/>
              <a:solidFill>
                <a:schemeClr val="tx1">
                  <a:lumMod val="75000"/>
                  <a:lumOff val="25000"/>
                </a:schemeClr>
              </a:solidFill>
              <a:latin typeface="원신한 Light" panose="020B0303000000000000" pitchFamily="50" charset="-127"/>
              <a:ea typeface="원신한 Light" panose="020B0303000000000000" pitchFamily="50" charset="-127"/>
              <a:cs typeface="KoPubWorld돋움체 Light" panose="00000300000000000000" pitchFamily="2" charset="-127"/>
              <a:sym typeface="+mn-lt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1200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	-  </a:t>
            </a:r>
            <a:r>
              <a:rPr lang="ko-KR" altLang="en-US" sz="1200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학원 당시 제작한 팀 프로젝트를 개인 프로젝트로 변경 및 개선</a:t>
            </a:r>
            <a:endParaRPr lang="en-US" altLang="ko-KR" sz="1200" spc="-150">
              <a:ln w="0"/>
              <a:solidFill>
                <a:schemeClr val="tx1">
                  <a:lumMod val="75000"/>
                  <a:lumOff val="25000"/>
                </a:schemeClr>
              </a:solidFill>
              <a:latin typeface="원신한 Light" panose="020B0303000000000000" pitchFamily="50" charset="-127"/>
              <a:ea typeface="원신한 Light" panose="020B0303000000000000" pitchFamily="50" charset="-127"/>
              <a:cs typeface="KoPubWorld돋움체 Light" panose="00000300000000000000" pitchFamily="2" charset="-127"/>
              <a:sym typeface="+mn-lt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1200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	-  </a:t>
            </a:r>
            <a:r>
              <a:rPr lang="ko-KR" altLang="en-US" sz="1200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실무에서 경험한 로직 중</a:t>
            </a:r>
            <a:r>
              <a:rPr lang="en-US" altLang="ko-KR" sz="1200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, </a:t>
            </a:r>
            <a:r>
              <a:rPr lang="ko-KR" altLang="en-US" sz="1200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사용해보고 싶었던 로직을 커스터마이징하여 사용</a:t>
            </a:r>
            <a:endParaRPr lang="en-US" altLang="ko-KR" sz="1200" spc="-150">
              <a:ln w="0"/>
              <a:solidFill>
                <a:schemeClr val="tx1">
                  <a:lumMod val="75000"/>
                  <a:lumOff val="25000"/>
                </a:schemeClr>
              </a:solidFill>
              <a:latin typeface="원신한 Light" panose="020B0303000000000000" pitchFamily="50" charset="-127"/>
              <a:ea typeface="원신한 Light" panose="020B0303000000000000" pitchFamily="50" charset="-127"/>
              <a:cs typeface="KoPubWorld돋움체 Light" panose="00000300000000000000" pitchFamily="2" charset="-127"/>
              <a:sym typeface="+mn-lt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1200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	-  </a:t>
            </a:r>
            <a:r>
              <a:rPr lang="ko-KR" altLang="en-US" sz="1200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비슷한 로직을 하나의 모듈에서 관리할 수 있도록 개편하여 유지보수에 도움되는 방식으로 제작</a:t>
            </a:r>
            <a:endParaRPr lang="en-US" altLang="ko-KR" sz="1200" spc="-150">
              <a:ln w="0"/>
              <a:solidFill>
                <a:schemeClr val="tx1">
                  <a:lumMod val="75000"/>
                  <a:lumOff val="25000"/>
                </a:schemeClr>
              </a:solidFill>
              <a:latin typeface="원신한 Light" panose="020B0303000000000000" pitchFamily="50" charset="-127"/>
              <a:ea typeface="원신한 Light" panose="020B0303000000000000" pitchFamily="50" charset="-127"/>
              <a:cs typeface="KoPubWorld돋움체 Light" panose="00000300000000000000" pitchFamily="2" charset="-127"/>
              <a:sym typeface="+mn-lt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1200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	- </a:t>
            </a:r>
            <a:r>
              <a:rPr lang="ko-KR" altLang="en-US" sz="1200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결재 등의 기능은 대부분의 시스템에서 동일한 패턴으로 사용되는 경우가 많으므로</a:t>
            </a:r>
            <a:r>
              <a:rPr lang="en-US" altLang="ko-KR" sz="1200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,  </a:t>
            </a:r>
            <a:r>
              <a:rPr lang="ko-KR" altLang="en-US" sz="1200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결재 솔루션을 시험삼아 제작</a:t>
            </a:r>
            <a:endParaRPr lang="en-US" altLang="ko-KR" sz="1200" spc="-150">
              <a:ln w="0"/>
              <a:solidFill>
                <a:schemeClr val="tx1">
                  <a:lumMod val="75000"/>
                  <a:lumOff val="25000"/>
                </a:schemeClr>
              </a:solidFill>
              <a:latin typeface="원신한 Light" panose="020B0303000000000000" pitchFamily="50" charset="-127"/>
              <a:ea typeface="원신한 Light" panose="020B0303000000000000" pitchFamily="50" charset="-127"/>
              <a:cs typeface="KoPubWorld돋움체 Light" panose="00000300000000000000" pitchFamily="2" charset="-127"/>
              <a:sym typeface="+mn-lt"/>
            </a:endParaRPr>
          </a:p>
          <a:p>
            <a:pPr>
              <a:lnSpc>
                <a:spcPct val="200000"/>
              </a:lnSpc>
              <a:defRPr/>
            </a:pPr>
            <a:r>
              <a:rPr lang="ko-KR" altLang="en-US" sz="1200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 </a:t>
            </a:r>
            <a:endParaRPr lang="en-US" altLang="ko-KR" sz="1200" b="1" spc="-150" dirty="0">
              <a:ln w="0"/>
              <a:latin typeface="원신한 Light" panose="020B0303000000000000" pitchFamily="50" charset="-127"/>
              <a:ea typeface="원신한 Light" panose="020B0303000000000000" pitchFamily="50" charset="-127"/>
              <a:cs typeface="KoPubWorld돋움체 Light" panose="00000300000000000000" pitchFamily="2" charset="-127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FABE0-2793-0E07-C3AA-B419870D1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289D6AB-1020-4814-5976-58B735803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76" y="1976419"/>
            <a:ext cx="7713262" cy="4140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0D3A4F8-9868-8E37-162C-4C585516AEBD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593FDAF-D9D7-3A48-A13C-7388684CF237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B885044-DB24-F27A-521A-426873D20972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83456A7-FE74-887C-BB49-EF4D26B5207B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909D75B-CFDE-C8D9-9D47-D6D3717CF5A3}"/>
              </a:ext>
            </a:extLst>
          </p:cNvPr>
          <p:cNvSpPr txBox="1"/>
          <p:nvPr/>
        </p:nvSpPr>
        <p:spPr>
          <a:xfrm>
            <a:off x="749808" y="339584"/>
            <a:ext cx="31085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3.7 </a:t>
            </a:r>
            <a:r>
              <a:rPr lang="ko-KR" altLang="en-US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권한 관리</a:t>
            </a:r>
            <a:endParaRPr lang="ko-KR" altLang="en-US" sz="4000" dirty="0">
              <a:solidFill>
                <a:srgbClr val="01248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34CE4A8-A1D6-19B5-521A-E1A4AC873856}"/>
              </a:ext>
            </a:extLst>
          </p:cNvPr>
          <p:cNvGrpSpPr/>
          <p:nvPr/>
        </p:nvGrpSpPr>
        <p:grpSpPr>
          <a:xfrm>
            <a:off x="884876" y="1481006"/>
            <a:ext cx="2655014" cy="343547"/>
            <a:chOff x="875732" y="1318107"/>
            <a:chExt cx="2655014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05B41346-F49C-9253-88F9-4D0AC96E11FD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21401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DD09C54D-A972-FF22-12AF-2E971A38E534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권한 등록 화면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67BFEC0-6DB7-A4DF-B7A9-444E05ED1009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4E1261CB-5751-DD1A-8A4D-A37C768BCF0B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7A1B496E-DE4E-173B-BC3A-AFE2F8B80DCD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C01F39FD-C3ED-0E67-FF87-7AA1B60FE08D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2" name="Group 65">
            <a:extLst>
              <a:ext uri="{FF2B5EF4-FFF2-40B4-BE49-F238E27FC236}">
                <a16:creationId xmlns:a16="http://schemas.microsoft.com/office/drawing/2014/main" id="{D7C30713-7E9C-FE37-A7DD-3B68503A77EF}"/>
              </a:ext>
            </a:extLst>
          </p:cNvPr>
          <p:cNvSpPr txBox="1"/>
          <p:nvPr/>
        </p:nvSpPr>
        <p:spPr>
          <a:xfrm>
            <a:off x="2070752" y="3643158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①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169B26E3-B007-DD24-0642-FBB202F7C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555524"/>
              </p:ext>
            </p:extLst>
          </p:nvPr>
        </p:nvGraphicFramePr>
        <p:xfrm>
          <a:off x="8840674" y="1536138"/>
          <a:ext cx="3027573" cy="4427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797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2527776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권한 목록</a:t>
                      </a:r>
                      <a:endParaRPr lang="en-US" altLang="ko-KR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권한 등록 처리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741864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78575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042968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6736241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022116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2625441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162742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623272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495566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1210183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0544958"/>
                  </a:ext>
                </a:extLst>
              </a:tr>
            </a:tbl>
          </a:graphicData>
        </a:graphic>
      </p:graphicFrame>
      <p:sp>
        <p:nvSpPr>
          <p:cNvPr id="10" name="Group 65">
            <a:extLst>
              <a:ext uri="{FF2B5EF4-FFF2-40B4-BE49-F238E27FC236}">
                <a16:creationId xmlns:a16="http://schemas.microsoft.com/office/drawing/2014/main" id="{66DDA4CE-4FE9-596C-D269-EEB6656715FF}"/>
              </a:ext>
            </a:extLst>
          </p:cNvPr>
          <p:cNvSpPr txBox="1"/>
          <p:nvPr/>
        </p:nvSpPr>
        <p:spPr>
          <a:xfrm>
            <a:off x="5743078" y="5164313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②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913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5A950-9178-3C39-06F9-3A3E73898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EDB954B2-BF68-9791-64C8-EB2651C46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76" y="1982772"/>
            <a:ext cx="7728268" cy="4140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A95AE4B-32D8-646C-0BE3-6894E87A3C5A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D2E27E-B9D4-5381-FC16-FDE8B178F9C0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3C26E6A-76E1-C200-F337-B295D84A380F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45DE58D-F956-7445-66E5-C0E8E22FC5FE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B92B28D-AEBE-6C84-91FC-FCDBA24E9BD6}"/>
              </a:ext>
            </a:extLst>
          </p:cNvPr>
          <p:cNvSpPr txBox="1"/>
          <p:nvPr/>
        </p:nvSpPr>
        <p:spPr>
          <a:xfrm>
            <a:off x="749808" y="339584"/>
            <a:ext cx="31085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3.7 </a:t>
            </a:r>
            <a:r>
              <a:rPr lang="ko-KR" altLang="en-US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권한 관리</a:t>
            </a:r>
            <a:endParaRPr lang="ko-KR" altLang="en-US" sz="4000" dirty="0">
              <a:solidFill>
                <a:srgbClr val="01248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5B24E9A-3D79-095A-8345-F9BBB6AA9870}"/>
              </a:ext>
            </a:extLst>
          </p:cNvPr>
          <p:cNvGrpSpPr/>
          <p:nvPr/>
        </p:nvGrpSpPr>
        <p:grpSpPr>
          <a:xfrm>
            <a:off x="884876" y="1481006"/>
            <a:ext cx="2655014" cy="343547"/>
            <a:chOff x="875732" y="1318107"/>
            <a:chExt cx="2655014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7193CE9F-4684-E7C7-9588-1BB6FD50624B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21401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28457C20-A843-58B5-9FF7-B478EFFD59A9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권한 수정 화면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59AE1E9-A409-422C-EEB2-4B19D9831078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F4E81B1F-0F36-A49E-9B09-2D289A075F8F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0D90E5DC-82E2-1B22-1B2F-C936DCD841B0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B3A40812-DF2F-91C8-5CEB-104B098F0EEC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2" name="Group 65">
            <a:extLst>
              <a:ext uri="{FF2B5EF4-FFF2-40B4-BE49-F238E27FC236}">
                <a16:creationId xmlns:a16="http://schemas.microsoft.com/office/drawing/2014/main" id="{3E64B97A-D5FB-913F-A6EB-2B3B82C53115}"/>
              </a:ext>
            </a:extLst>
          </p:cNvPr>
          <p:cNvSpPr txBox="1"/>
          <p:nvPr/>
        </p:nvSpPr>
        <p:spPr>
          <a:xfrm>
            <a:off x="2070752" y="3643158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①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13" name="Group 65">
            <a:extLst>
              <a:ext uri="{FF2B5EF4-FFF2-40B4-BE49-F238E27FC236}">
                <a16:creationId xmlns:a16="http://schemas.microsoft.com/office/drawing/2014/main" id="{4F5D312E-7CC1-E760-36BD-6B14443975D8}"/>
              </a:ext>
            </a:extLst>
          </p:cNvPr>
          <p:cNvSpPr txBox="1"/>
          <p:nvPr/>
        </p:nvSpPr>
        <p:spPr>
          <a:xfrm>
            <a:off x="6193843" y="4749533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③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CB4EE0DB-A998-797C-9821-EEC3308CA2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044685"/>
              </p:ext>
            </p:extLst>
          </p:nvPr>
        </p:nvGraphicFramePr>
        <p:xfrm>
          <a:off x="8840674" y="1536138"/>
          <a:ext cx="3027573" cy="4427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797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2527776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권한 목록</a:t>
                      </a:r>
                      <a:endParaRPr lang="en-US" altLang="ko-KR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권한 수정 처리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741864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권한 상세 화면으로 이동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78575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042968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6736241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022116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2625441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162742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623272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495566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1210183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0544958"/>
                  </a:ext>
                </a:extLst>
              </a:tr>
            </a:tbl>
          </a:graphicData>
        </a:graphic>
      </p:graphicFrame>
      <p:sp>
        <p:nvSpPr>
          <p:cNvPr id="10" name="Group 65">
            <a:extLst>
              <a:ext uri="{FF2B5EF4-FFF2-40B4-BE49-F238E27FC236}">
                <a16:creationId xmlns:a16="http://schemas.microsoft.com/office/drawing/2014/main" id="{359ACE62-542F-EF83-C7C5-9CF062C43D81}"/>
              </a:ext>
            </a:extLst>
          </p:cNvPr>
          <p:cNvSpPr txBox="1"/>
          <p:nvPr/>
        </p:nvSpPr>
        <p:spPr>
          <a:xfrm>
            <a:off x="5743078" y="4749534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②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853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9A48B-570B-CC9E-1D67-DC40C6E04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EA9AB42-C863-DC7D-CE9F-54CA93559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76" y="1982771"/>
            <a:ext cx="7728268" cy="4140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7220E4B-6634-309D-3CAB-8EE20EAE65C7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F9E69AF-2333-0AC4-C5B5-1E73E8E84E30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7A5CC49-A8B4-185E-27C5-726417AC8102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AC91A9C-7042-1736-0789-3BFA46EA9CEF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6C66CAD-E2DB-D7B4-7520-EF209E142538}"/>
              </a:ext>
            </a:extLst>
          </p:cNvPr>
          <p:cNvSpPr txBox="1"/>
          <p:nvPr/>
        </p:nvSpPr>
        <p:spPr>
          <a:xfrm>
            <a:off x="749808" y="339584"/>
            <a:ext cx="31085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3.7 </a:t>
            </a:r>
            <a:r>
              <a:rPr lang="ko-KR" altLang="en-US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권한 관리</a:t>
            </a:r>
            <a:endParaRPr lang="ko-KR" altLang="en-US" sz="4000" dirty="0">
              <a:solidFill>
                <a:srgbClr val="01248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6038C75-7744-2FA7-95CD-D01ED32ADE7C}"/>
              </a:ext>
            </a:extLst>
          </p:cNvPr>
          <p:cNvGrpSpPr/>
          <p:nvPr/>
        </p:nvGrpSpPr>
        <p:grpSpPr>
          <a:xfrm>
            <a:off x="884876" y="1481006"/>
            <a:ext cx="2655014" cy="343547"/>
            <a:chOff x="875732" y="1318107"/>
            <a:chExt cx="2655014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91816909-F231-1F78-2C16-421CF0EEC3FA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21401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2C8E73C0-317B-9476-DC80-283AA583648A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메뉴 권한 부여 화면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2F61A81-4915-CA23-E59C-E2F2EA1FA2ED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749D7A24-2042-3696-02A3-F5733DAE3CBE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309C200F-137F-F188-3759-008F4135C1AB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EB6BE86E-BCB0-7EDD-3B70-42B57B51B909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2" name="Group 65">
            <a:extLst>
              <a:ext uri="{FF2B5EF4-FFF2-40B4-BE49-F238E27FC236}">
                <a16:creationId xmlns:a16="http://schemas.microsoft.com/office/drawing/2014/main" id="{4D5EDE8B-9DAE-3BF9-0BAC-04F74DC766A9}"/>
              </a:ext>
            </a:extLst>
          </p:cNvPr>
          <p:cNvSpPr txBox="1"/>
          <p:nvPr/>
        </p:nvSpPr>
        <p:spPr>
          <a:xfrm>
            <a:off x="2070752" y="3643158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①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13" name="Group 65">
            <a:extLst>
              <a:ext uri="{FF2B5EF4-FFF2-40B4-BE49-F238E27FC236}">
                <a16:creationId xmlns:a16="http://schemas.microsoft.com/office/drawing/2014/main" id="{83B894D9-2343-15D7-090A-939BA43EE2E1}"/>
              </a:ext>
            </a:extLst>
          </p:cNvPr>
          <p:cNvSpPr txBox="1"/>
          <p:nvPr/>
        </p:nvSpPr>
        <p:spPr>
          <a:xfrm>
            <a:off x="5100334" y="4419597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③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906311CD-1313-AD88-BED3-059C3F8A6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421317"/>
              </p:ext>
            </p:extLst>
          </p:nvPr>
        </p:nvGraphicFramePr>
        <p:xfrm>
          <a:off x="8840674" y="1536138"/>
          <a:ext cx="3027573" cy="4427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797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2527776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권한 목록</a:t>
                      </a:r>
                      <a:endParaRPr lang="en-US" altLang="ko-KR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전체 목록 체크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741864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체크한 메뉴명을 메뉴 부여 목록으로 이동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78575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4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메뉴 부여 목록 삭제 처리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042968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5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메뉴 부여 목록 새로고침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6736241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6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부여한 메뉴를 저장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022116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2625441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162742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623272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495566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1210183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0544958"/>
                  </a:ext>
                </a:extLst>
              </a:tr>
            </a:tbl>
          </a:graphicData>
        </a:graphic>
      </p:graphicFrame>
      <p:sp>
        <p:nvSpPr>
          <p:cNvPr id="10" name="Group 65">
            <a:extLst>
              <a:ext uri="{FF2B5EF4-FFF2-40B4-BE49-F238E27FC236}">
                <a16:creationId xmlns:a16="http://schemas.microsoft.com/office/drawing/2014/main" id="{499FF013-66A6-7D0D-F7D9-4B2C0069ED84}"/>
              </a:ext>
            </a:extLst>
          </p:cNvPr>
          <p:cNvSpPr txBox="1"/>
          <p:nvPr/>
        </p:nvSpPr>
        <p:spPr>
          <a:xfrm>
            <a:off x="3308220" y="3643157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②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7" name="Group 65">
            <a:extLst>
              <a:ext uri="{FF2B5EF4-FFF2-40B4-BE49-F238E27FC236}">
                <a16:creationId xmlns:a16="http://schemas.microsoft.com/office/drawing/2014/main" id="{7D3CC8F0-BDC1-2FAF-704E-FD741C7D368D}"/>
              </a:ext>
            </a:extLst>
          </p:cNvPr>
          <p:cNvSpPr txBox="1"/>
          <p:nvPr/>
        </p:nvSpPr>
        <p:spPr>
          <a:xfrm>
            <a:off x="5408181" y="5518516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④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8" name="Group 65">
            <a:extLst>
              <a:ext uri="{FF2B5EF4-FFF2-40B4-BE49-F238E27FC236}">
                <a16:creationId xmlns:a16="http://schemas.microsoft.com/office/drawing/2014/main" id="{08B8D8EE-FA1D-6D3D-9F15-90D837CD20A8}"/>
              </a:ext>
            </a:extLst>
          </p:cNvPr>
          <p:cNvSpPr txBox="1"/>
          <p:nvPr/>
        </p:nvSpPr>
        <p:spPr>
          <a:xfrm>
            <a:off x="6402619" y="5518515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⑤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11" name="Group 65">
            <a:extLst>
              <a:ext uri="{FF2B5EF4-FFF2-40B4-BE49-F238E27FC236}">
                <a16:creationId xmlns:a16="http://schemas.microsoft.com/office/drawing/2014/main" id="{CF61B8D8-7401-7BF4-1BA4-47ECDC1D0B84}"/>
              </a:ext>
            </a:extLst>
          </p:cNvPr>
          <p:cNvSpPr txBox="1"/>
          <p:nvPr/>
        </p:nvSpPr>
        <p:spPr>
          <a:xfrm>
            <a:off x="6857768" y="5518031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⑥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033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2A13C-E6CD-B54A-A742-7850C7926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6205A2C-DF46-5C46-9E2D-FE2AA641C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76" y="1975651"/>
            <a:ext cx="7713262" cy="4140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E3100EE-A021-0F09-D7ED-FF92A34B9698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EDAB54-2F4E-5499-E574-BD91E64F0C4A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BA238B4-4242-4EB2-5585-76FD269CAC50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3E85087-36D2-B299-C47D-89B84B7FB684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C1838731-BB4C-E9A4-C368-F58C351E2066}"/>
              </a:ext>
            </a:extLst>
          </p:cNvPr>
          <p:cNvSpPr txBox="1"/>
          <p:nvPr/>
        </p:nvSpPr>
        <p:spPr>
          <a:xfrm>
            <a:off x="749808" y="339584"/>
            <a:ext cx="31085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3.7 </a:t>
            </a:r>
            <a:r>
              <a:rPr lang="ko-KR" altLang="en-US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권한 관리</a:t>
            </a:r>
            <a:endParaRPr lang="ko-KR" altLang="en-US" sz="4000" dirty="0">
              <a:solidFill>
                <a:srgbClr val="01248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CF8FE0-DDB9-0726-7208-17446EAC54AB}"/>
              </a:ext>
            </a:extLst>
          </p:cNvPr>
          <p:cNvGrpSpPr/>
          <p:nvPr/>
        </p:nvGrpSpPr>
        <p:grpSpPr>
          <a:xfrm>
            <a:off x="884876" y="1481006"/>
            <a:ext cx="2655014" cy="343547"/>
            <a:chOff x="875732" y="1318107"/>
            <a:chExt cx="2655014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7B3D8B2D-1B06-B47A-FA2C-D259E883BC3A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21401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367D6D30-E7A0-7850-0038-7B16836D36B8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권한 수정 화면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3248FA1-5E44-1936-D79B-B0DCA73322AC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E67BC2BF-0CA5-5E71-EF0E-E05CA9E59C13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C60E47F4-1B73-5D0F-2D2C-46557D97526D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A090E44F-63C2-5958-1A97-06956E04A33A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2" name="Group 65">
            <a:extLst>
              <a:ext uri="{FF2B5EF4-FFF2-40B4-BE49-F238E27FC236}">
                <a16:creationId xmlns:a16="http://schemas.microsoft.com/office/drawing/2014/main" id="{CCBBAE1E-6524-BAD5-9501-7EA644013D61}"/>
              </a:ext>
            </a:extLst>
          </p:cNvPr>
          <p:cNvSpPr txBox="1"/>
          <p:nvPr/>
        </p:nvSpPr>
        <p:spPr>
          <a:xfrm>
            <a:off x="2070752" y="3643158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①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13" name="Group 65">
            <a:extLst>
              <a:ext uri="{FF2B5EF4-FFF2-40B4-BE49-F238E27FC236}">
                <a16:creationId xmlns:a16="http://schemas.microsoft.com/office/drawing/2014/main" id="{FFB4CA15-467F-A045-2313-99B65430276B}"/>
              </a:ext>
            </a:extLst>
          </p:cNvPr>
          <p:cNvSpPr txBox="1"/>
          <p:nvPr/>
        </p:nvSpPr>
        <p:spPr>
          <a:xfrm>
            <a:off x="4515296" y="4240485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③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60850711-D6DB-E9BC-B8A8-7E906E3834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568147"/>
              </p:ext>
            </p:extLst>
          </p:nvPr>
        </p:nvGraphicFramePr>
        <p:xfrm>
          <a:off x="8840674" y="1536138"/>
          <a:ext cx="3027573" cy="4427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797">
                  <a:extLst>
                    <a:ext uri="{9D8B030D-6E8A-4147-A177-3AD203B41FA5}">
                      <a16:colId xmlns:a16="http://schemas.microsoft.com/office/drawing/2014/main" val="264911006"/>
                    </a:ext>
                  </a:extLst>
                </a:gridCol>
                <a:gridCol w="2527776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</a:tblGrid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05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설명</a:t>
                      </a:r>
                      <a:endParaRPr lang="ko-KR" altLang="en-US" sz="105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권한 목록</a:t>
                      </a:r>
                      <a:endParaRPr lang="en-US" altLang="ko-KR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부서 </a:t>
                      </a: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/ </a:t>
                      </a: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사용자 트리 목록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741864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체크한 사용자를 권한 소유자 목록으로 이동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785750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4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권한 소유자를 삭제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042968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5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권한 소유자 목록 새로고침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6736241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6</a:t>
                      </a: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권한 소유자 목록을 저장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022116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2625441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162742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6232722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495566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1210183"/>
                  </a:ext>
                </a:extLst>
              </a:tr>
              <a:tr h="3406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05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kern="1200" spc="-15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0544958"/>
                  </a:ext>
                </a:extLst>
              </a:tr>
            </a:tbl>
          </a:graphicData>
        </a:graphic>
      </p:graphicFrame>
      <p:sp>
        <p:nvSpPr>
          <p:cNvPr id="10" name="Group 65">
            <a:extLst>
              <a:ext uri="{FF2B5EF4-FFF2-40B4-BE49-F238E27FC236}">
                <a16:creationId xmlns:a16="http://schemas.microsoft.com/office/drawing/2014/main" id="{07B825D9-2F25-C20A-CDF4-6B2E5425F9F1}"/>
              </a:ext>
            </a:extLst>
          </p:cNvPr>
          <p:cNvSpPr txBox="1"/>
          <p:nvPr/>
        </p:nvSpPr>
        <p:spPr>
          <a:xfrm>
            <a:off x="3386996" y="3652585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②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8" name="Group 65">
            <a:extLst>
              <a:ext uri="{FF2B5EF4-FFF2-40B4-BE49-F238E27FC236}">
                <a16:creationId xmlns:a16="http://schemas.microsoft.com/office/drawing/2014/main" id="{D5709EF7-7472-3CDC-F87A-AD504F480E62}"/>
              </a:ext>
            </a:extLst>
          </p:cNvPr>
          <p:cNvSpPr txBox="1"/>
          <p:nvPr/>
        </p:nvSpPr>
        <p:spPr>
          <a:xfrm>
            <a:off x="4849187" y="5107752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④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11" name="Group 65">
            <a:extLst>
              <a:ext uri="{FF2B5EF4-FFF2-40B4-BE49-F238E27FC236}">
                <a16:creationId xmlns:a16="http://schemas.microsoft.com/office/drawing/2014/main" id="{8160BAF1-F542-0F75-D23F-DEE7B89425A0}"/>
              </a:ext>
            </a:extLst>
          </p:cNvPr>
          <p:cNvSpPr txBox="1"/>
          <p:nvPr/>
        </p:nvSpPr>
        <p:spPr>
          <a:xfrm>
            <a:off x="7264020" y="5107751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⑤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  <p:sp>
        <p:nvSpPr>
          <p:cNvPr id="21" name="Group 65">
            <a:extLst>
              <a:ext uri="{FF2B5EF4-FFF2-40B4-BE49-F238E27FC236}">
                <a16:creationId xmlns:a16="http://schemas.microsoft.com/office/drawing/2014/main" id="{54984BAB-3BA7-8B4F-7003-83886FD10909}"/>
              </a:ext>
            </a:extLst>
          </p:cNvPr>
          <p:cNvSpPr txBox="1"/>
          <p:nvPr/>
        </p:nvSpPr>
        <p:spPr>
          <a:xfrm>
            <a:off x="7706584" y="5107750"/>
            <a:ext cx="305787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n-US" altLang="zh-CN" b="1" spc="-15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KoPubWorld돋움체 Light" panose="00000300000000000000" pitchFamily="2" charset="-127"/>
                <a:sym typeface="Arial" panose="020B0604020202020204" pitchFamily="34" charset="0"/>
              </a:rPr>
              <a:t>⑥</a:t>
            </a:r>
            <a:endParaRPr lang="zh-CN" altLang="en-US" b="1" spc="-150" dirty="0">
              <a:solidFill>
                <a:srgbClr val="FF0000"/>
              </a:solidFill>
              <a:latin typeface="Cambria" panose="02040503050406030204" pitchFamily="18" charset="0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554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Object 2">
            <a:extLst>
              <a:ext uri="{FF2B5EF4-FFF2-40B4-BE49-F238E27FC236}">
                <a16:creationId xmlns:a16="http://schemas.microsoft.com/office/drawing/2014/main" id="{A52C0C77-C73C-F297-8807-8CC6FC10104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73445" y="0"/>
            <a:ext cx="7118555" cy="6874588"/>
          </a:xfrm>
          <a:prstGeom prst="rect">
            <a:avLst/>
          </a:prstGeom>
        </p:spPr>
      </p:pic>
      <p:sp>
        <p:nvSpPr>
          <p:cNvPr id="3" name="Group 13">
            <a:extLst>
              <a:ext uri="{FF2B5EF4-FFF2-40B4-BE49-F238E27FC236}">
                <a16:creationId xmlns:a16="http://schemas.microsoft.com/office/drawing/2014/main" id="{C578D1D8-E02A-4BE7-C5AC-A47DCA3A65BD}"/>
              </a:ext>
            </a:extLst>
          </p:cNvPr>
          <p:cNvSpPr txBox="1"/>
          <p:nvPr/>
        </p:nvSpPr>
        <p:spPr>
          <a:xfrm>
            <a:off x="452197" y="2462910"/>
            <a:ext cx="5206510" cy="176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6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제작 후기</a:t>
            </a:r>
            <a:endParaRPr lang="en-US" altLang="zh-CN" sz="6000" dirty="0">
              <a:solidFill>
                <a:srgbClr val="01248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>
              <a:lnSpc>
                <a:spcPct val="80000"/>
              </a:lnSpc>
            </a:pPr>
            <a:endParaRPr lang="en-US" altLang="zh-CN" sz="1200">
              <a:solidFill>
                <a:schemeClr val="bg1">
                  <a:lumMod val="6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>
              <a:lnSpc>
                <a:spcPct val="80000"/>
              </a:lnSpc>
            </a:pPr>
            <a:r>
              <a:rPr lang="en-US" altLang="zh-CN" sz="3600">
                <a:solidFill>
                  <a:schemeClr val="bg1">
                    <a:lumMod val="6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PROJECT</a:t>
            </a:r>
            <a:endParaRPr lang="en-US" altLang="zh-CN" sz="7200" spc="-150">
              <a:ln w="47625">
                <a:noFill/>
              </a:ln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나눔스퀘어 ExtraBold" panose="020B0600000101010101" pitchFamily="50" charset="-127"/>
              <a:cs typeface="KoPubWorld돋움체 Light" panose="00000300000000000000" pitchFamily="2" charset="-127"/>
            </a:endParaRPr>
          </a:p>
          <a:p>
            <a:pPr>
              <a:lnSpc>
                <a:spcPct val="80000"/>
              </a:lnSpc>
            </a:pPr>
            <a:r>
              <a:rPr lang="en-US" altLang="zh-CN" sz="2800" spc="-150">
                <a:ln w="4762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나눔스퀘어 ExtraBold" panose="020B0600000101010101" pitchFamily="50" charset="-127"/>
                <a:cs typeface="KoPubWorld돋움체 Light" panose="00000300000000000000" pitchFamily="2" charset="-127"/>
              </a:rPr>
              <a:t>INTR</a:t>
            </a:r>
            <a:endParaRPr lang="en-US" altLang="zh-CN" sz="7200" spc="-150" dirty="0">
              <a:ln w="4762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나눔스퀘어 ExtraBold" panose="020B0600000101010101" pitchFamily="50" charset="-127"/>
              <a:cs typeface="KoPubWorld돋움체 Light" panose="000003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0D23CC1-3543-6FBC-6A44-0786DCC01C14}"/>
              </a:ext>
            </a:extLst>
          </p:cNvPr>
          <p:cNvCxnSpPr>
            <a:cxnSpLocks/>
          </p:cNvCxnSpPr>
          <p:nvPr/>
        </p:nvCxnSpPr>
        <p:spPr>
          <a:xfrm>
            <a:off x="589644" y="3240019"/>
            <a:ext cx="4339771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206CA37-472C-34EF-01A1-69488A54B856}"/>
              </a:ext>
            </a:extLst>
          </p:cNvPr>
          <p:cNvCxnSpPr>
            <a:cxnSpLocks/>
          </p:cNvCxnSpPr>
          <p:nvPr/>
        </p:nvCxnSpPr>
        <p:spPr>
          <a:xfrm>
            <a:off x="576363" y="3267451"/>
            <a:ext cx="1701800" cy="0"/>
          </a:xfrm>
          <a:prstGeom prst="line">
            <a:avLst/>
          </a:prstGeom>
          <a:ln w="38100">
            <a:solidFill>
              <a:srgbClr val="0124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더하기 기호 6">
            <a:extLst>
              <a:ext uri="{FF2B5EF4-FFF2-40B4-BE49-F238E27FC236}">
                <a16:creationId xmlns:a16="http://schemas.microsoft.com/office/drawing/2014/main" id="{F47D2D38-E621-C608-F9B1-305308CEF1B9}"/>
              </a:ext>
            </a:extLst>
          </p:cNvPr>
          <p:cNvSpPr/>
          <p:nvPr/>
        </p:nvSpPr>
        <p:spPr>
          <a:xfrm>
            <a:off x="1388729" y="3794760"/>
            <a:ext cx="248048" cy="249801"/>
          </a:xfrm>
          <a:prstGeom prst="mathPlus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00"/>
              </a:solidFill>
              <a:latin typeface="Noto Sans KR" panose="020B0500000000000000" pitchFamily="34" charset="-127"/>
              <a:ea typeface="Noto Sans KR Medium" panose="020B0600000000000000" pitchFamily="34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982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14FA27-794D-B66E-A2B6-3354C3CBF313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BF69B8-7418-3596-E129-7D5D1C9D7A1A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CA9D996-57E8-EED8-70E5-8B1A0B1CBB60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7D898CE-40BD-B2F9-FBBB-292306B1809B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12F2D97-FCED-AE8F-CB95-DC4EC7A1D0EA}"/>
              </a:ext>
            </a:extLst>
          </p:cNvPr>
          <p:cNvSpPr txBox="1"/>
          <p:nvPr/>
        </p:nvSpPr>
        <p:spPr>
          <a:xfrm>
            <a:off x="749808" y="339584"/>
            <a:ext cx="21868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제작 후기</a:t>
            </a:r>
            <a:endParaRPr lang="ko-KR" altLang="en-US" sz="4000" dirty="0">
              <a:solidFill>
                <a:srgbClr val="01248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F0D1B4F-0E63-DA79-622D-52C26CD8E74D}"/>
              </a:ext>
            </a:extLst>
          </p:cNvPr>
          <p:cNvGrpSpPr/>
          <p:nvPr/>
        </p:nvGrpSpPr>
        <p:grpSpPr>
          <a:xfrm>
            <a:off x="884876" y="1481006"/>
            <a:ext cx="2655014" cy="343547"/>
            <a:chOff x="875732" y="1318107"/>
            <a:chExt cx="2655014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E410A319-E1F7-D38A-4B92-199B42D7A2DD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21401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67726E24-2231-80C8-389C-AA22961D552D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제작 후기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23BCDF6-DD2F-178A-534B-132A3601A3CB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5EF75A57-4A05-48F9-8966-7507905E2562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0453B204-59E8-7282-BFC0-9348252ACD90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E6C707C6-95F9-EF0E-E6FD-6415E3C19756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4A2137A-FD8C-D75F-D613-43635A4D5CD5}"/>
              </a:ext>
            </a:extLst>
          </p:cNvPr>
          <p:cNvSpPr/>
          <p:nvPr/>
        </p:nvSpPr>
        <p:spPr>
          <a:xfrm>
            <a:off x="884875" y="1956885"/>
            <a:ext cx="10911655" cy="2843714"/>
          </a:xfrm>
          <a:prstGeom prst="roundRect">
            <a:avLst>
              <a:gd name="adj" fmla="val 4073"/>
            </a:avLst>
          </a:prstGeom>
          <a:solidFill>
            <a:srgbClr val="FFFBEF"/>
          </a:solidFill>
          <a:ln w="3175">
            <a:solidFill>
              <a:schemeClr val="tx1"/>
            </a:solidFill>
          </a:ln>
          <a:effectLst>
            <a:glow rad="228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  <a:defRPr/>
            </a:pPr>
            <a:r>
              <a:rPr lang="ko-KR" altLang="en-US" sz="1200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프로그램 제작에 있어</a:t>
            </a:r>
            <a:r>
              <a:rPr lang="en-US" altLang="ko-KR" sz="1200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, </a:t>
            </a:r>
            <a:r>
              <a:rPr lang="ko-KR" altLang="en-US" sz="1200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화면과 로직 설계에 많은 시간을 투자해야 한다는 사실을 다시금 확인할 수 있었습니다</a:t>
            </a:r>
            <a:r>
              <a:rPr lang="en-US" altLang="ko-KR" sz="1200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.</a:t>
            </a:r>
          </a:p>
          <a:p>
            <a:pPr>
              <a:lnSpc>
                <a:spcPct val="200000"/>
              </a:lnSpc>
              <a:defRPr/>
            </a:pPr>
            <a:r>
              <a:rPr lang="ko-KR" altLang="en-US" sz="1200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시간과 자원의 한계로</a:t>
            </a:r>
            <a:r>
              <a:rPr lang="en-US" altLang="ko-KR" sz="1200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 </a:t>
            </a:r>
            <a:r>
              <a:rPr lang="ko-KR" altLang="en-US" sz="1200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화면이나 기능이 조금 더사용자 친화적이 못하거나</a:t>
            </a:r>
            <a:r>
              <a:rPr lang="en-US" altLang="ko-KR" sz="1200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, </a:t>
            </a:r>
            <a:r>
              <a:rPr lang="ko-KR" altLang="en-US" sz="1200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유지보수 측면에서 더 쉽게 관리할 수 있도록 하지 못한 아쉬움이 남습니다</a:t>
            </a:r>
            <a:r>
              <a:rPr lang="en-US" altLang="ko-KR" sz="1200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.</a:t>
            </a:r>
          </a:p>
          <a:p>
            <a:pPr>
              <a:lnSpc>
                <a:spcPct val="200000"/>
              </a:lnSpc>
              <a:defRPr/>
            </a:pPr>
            <a:endParaRPr lang="en-US" altLang="ko-KR" sz="1200" spc="-150">
              <a:ln w="0"/>
              <a:solidFill>
                <a:schemeClr val="tx1">
                  <a:lumMod val="75000"/>
                  <a:lumOff val="25000"/>
                </a:schemeClr>
              </a:solidFill>
              <a:latin typeface="원신한 Light" panose="020B0303000000000000" pitchFamily="50" charset="-127"/>
              <a:ea typeface="원신한 Light" panose="020B0303000000000000" pitchFamily="50" charset="-127"/>
              <a:cs typeface="KoPubWorld돋움체 Light" panose="00000300000000000000" pitchFamily="2" charset="-127"/>
              <a:sym typeface="+mn-lt"/>
            </a:endParaRPr>
          </a:p>
          <a:p>
            <a:pPr>
              <a:lnSpc>
                <a:spcPct val="200000"/>
              </a:lnSpc>
              <a:defRPr/>
            </a:pPr>
            <a:r>
              <a:rPr lang="ko-KR" altLang="en-US" sz="1200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다만</a:t>
            </a:r>
            <a:r>
              <a:rPr lang="en-US" altLang="ko-KR" sz="1200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, </a:t>
            </a:r>
            <a:r>
              <a:rPr lang="ko-KR" altLang="en-US" sz="1200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프로젝트는 단순한 일회성 작업이 아닌 지속적으로 연습삼아 다양한 기능을 제작해볼 목적으로 만들었습니다</a:t>
            </a:r>
            <a:r>
              <a:rPr lang="en-US" altLang="ko-KR" sz="1200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.</a:t>
            </a:r>
          </a:p>
          <a:p>
            <a:pPr>
              <a:lnSpc>
                <a:spcPct val="200000"/>
              </a:lnSpc>
              <a:defRPr/>
            </a:pPr>
            <a:r>
              <a:rPr lang="ko-KR" altLang="en-US" sz="1200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여전히 부족함이 많지만 그래도 계속해서 나아지고 있다는 마음으로 작업할 수 있었기에 정말 뜻깊은 시간이였습니다</a:t>
            </a:r>
            <a:r>
              <a:rPr lang="en-US" altLang="ko-KR" sz="1200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207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Object 2">
            <a:extLst>
              <a:ext uri="{FF2B5EF4-FFF2-40B4-BE49-F238E27FC236}">
                <a16:creationId xmlns:a16="http://schemas.microsoft.com/office/drawing/2014/main" id="{A52C0C77-C73C-F297-8807-8CC6FC10104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73445" y="0"/>
            <a:ext cx="7118555" cy="6874588"/>
          </a:xfrm>
          <a:prstGeom prst="rect">
            <a:avLst/>
          </a:prstGeom>
        </p:spPr>
      </p:pic>
      <p:sp>
        <p:nvSpPr>
          <p:cNvPr id="3" name="Group 13">
            <a:extLst>
              <a:ext uri="{FF2B5EF4-FFF2-40B4-BE49-F238E27FC236}">
                <a16:creationId xmlns:a16="http://schemas.microsoft.com/office/drawing/2014/main" id="{C578D1D8-E02A-4BE7-C5AC-A47DCA3A65BD}"/>
              </a:ext>
            </a:extLst>
          </p:cNvPr>
          <p:cNvSpPr txBox="1"/>
          <p:nvPr/>
        </p:nvSpPr>
        <p:spPr>
          <a:xfrm>
            <a:off x="452197" y="2462910"/>
            <a:ext cx="5206510" cy="176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6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추가 수정 예정</a:t>
            </a:r>
            <a:endParaRPr lang="en-US" altLang="zh-CN" sz="6000" dirty="0">
              <a:solidFill>
                <a:srgbClr val="01248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>
              <a:lnSpc>
                <a:spcPct val="80000"/>
              </a:lnSpc>
            </a:pPr>
            <a:endParaRPr lang="en-US" altLang="zh-CN" sz="1200">
              <a:solidFill>
                <a:schemeClr val="bg1">
                  <a:lumMod val="6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>
              <a:lnSpc>
                <a:spcPct val="80000"/>
              </a:lnSpc>
            </a:pPr>
            <a:r>
              <a:rPr lang="en-US" altLang="zh-CN" sz="3600">
                <a:solidFill>
                  <a:schemeClr val="bg1">
                    <a:lumMod val="6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PROJECT</a:t>
            </a:r>
            <a:endParaRPr lang="en-US" altLang="zh-CN" sz="7200" spc="-150">
              <a:ln w="47625">
                <a:noFill/>
              </a:ln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나눔스퀘어 ExtraBold" panose="020B0600000101010101" pitchFamily="50" charset="-127"/>
              <a:cs typeface="KoPubWorld돋움체 Light" panose="00000300000000000000" pitchFamily="2" charset="-127"/>
            </a:endParaRPr>
          </a:p>
          <a:p>
            <a:pPr>
              <a:lnSpc>
                <a:spcPct val="80000"/>
              </a:lnSpc>
            </a:pPr>
            <a:r>
              <a:rPr lang="en-US" altLang="zh-CN" sz="2800" spc="-150">
                <a:ln w="4762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나눔스퀘어 ExtraBold" panose="020B0600000101010101" pitchFamily="50" charset="-127"/>
                <a:cs typeface="KoPubWorld돋움체 Light" panose="00000300000000000000" pitchFamily="2" charset="-127"/>
              </a:rPr>
              <a:t>INTR</a:t>
            </a:r>
            <a:endParaRPr lang="en-US" altLang="zh-CN" sz="7200" spc="-150" dirty="0">
              <a:ln w="4762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나눔스퀘어 ExtraBold" panose="020B0600000101010101" pitchFamily="50" charset="-127"/>
              <a:cs typeface="KoPubWorld돋움체 Light" panose="000003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0D23CC1-3543-6FBC-6A44-0786DCC01C14}"/>
              </a:ext>
            </a:extLst>
          </p:cNvPr>
          <p:cNvCxnSpPr>
            <a:cxnSpLocks/>
          </p:cNvCxnSpPr>
          <p:nvPr/>
        </p:nvCxnSpPr>
        <p:spPr>
          <a:xfrm>
            <a:off x="589644" y="3240019"/>
            <a:ext cx="4339771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206CA37-472C-34EF-01A1-69488A54B856}"/>
              </a:ext>
            </a:extLst>
          </p:cNvPr>
          <p:cNvCxnSpPr>
            <a:cxnSpLocks/>
          </p:cNvCxnSpPr>
          <p:nvPr/>
        </p:nvCxnSpPr>
        <p:spPr>
          <a:xfrm>
            <a:off x="576363" y="3267451"/>
            <a:ext cx="1701800" cy="0"/>
          </a:xfrm>
          <a:prstGeom prst="line">
            <a:avLst/>
          </a:prstGeom>
          <a:ln w="38100">
            <a:solidFill>
              <a:srgbClr val="0124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더하기 기호 6">
            <a:extLst>
              <a:ext uri="{FF2B5EF4-FFF2-40B4-BE49-F238E27FC236}">
                <a16:creationId xmlns:a16="http://schemas.microsoft.com/office/drawing/2014/main" id="{F47D2D38-E621-C608-F9B1-305308CEF1B9}"/>
              </a:ext>
            </a:extLst>
          </p:cNvPr>
          <p:cNvSpPr/>
          <p:nvPr/>
        </p:nvSpPr>
        <p:spPr>
          <a:xfrm>
            <a:off x="1388729" y="3794760"/>
            <a:ext cx="248048" cy="249801"/>
          </a:xfrm>
          <a:prstGeom prst="mathPlus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00"/>
              </a:solidFill>
              <a:latin typeface="Noto Sans KR" panose="020B0500000000000000" pitchFamily="34" charset="-127"/>
              <a:ea typeface="Noto Sans KR Medium" panose="020B0600000000000000" pitchFamily="34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148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14FA27-794D-B66E-A2B6-3354C3CBF313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BF69B8-7418-3596-E129-7D5D1C9D7A1A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CA9D996-57E8-EED8-70E5-8B1A0B1CBB60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7D898CE-40BD-B2F9-FBBB-292306B1809B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12F2D97-FCED-AE8F-CB95-DC4EC7A1D0EA}"/>
              </a:ext>
            </a:extLst>
          </p:cNvPr>
          <p:cNvSpPr txBox="1"/>
          <p:nvPr/>
        </p:nvSpPr>
        <p:spPr>
          <a:xfrm>
            <a:off x="749808" y="339584"/>
            <a:ext cx="32464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추가 수정 예정</a:t>
            </a:r>
            <a:endParaRPr lang="ko-KR" altLang="en-US" sz="4000" dirty="0">
              <a:solidFill>
                <a:srgbClr val="01248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F0D1B4F-0E63-DA79-622D-52C26CD8E74D}"/>
              </a:ext>
            </a:extLst>
          </p:cNvPr>
          <p:cNvGrpSpPr/>
          <p:nvPr/>
        </p:nvGrpSpPr>
        <p:grpSpPr>
          <a:xfrm>
            <a:off x="884876" y="1481006"/>
            <a:ext cx="2655014" cy="343547"/>
            <a:chOff x="875732" y="1318107"/>
            <a:chExt cx="2655014" cy="343547"/>
          </a:xfrm>
        </p:grpSpPr>
        <p:cxnSp>
          <p:nvCxnSpPr>
            <p:cNvPr id="15" name="Straight Connector 24">
              <a:extLst>
                <a:ext uri="{FF2B5EF4-FFF2-40B4-BE49-F238E27FC236}">
                  <a16:creationId xmlns:a16="http://schemas.microsoft.com/office/drawing/2014/main" id="{E410A319-E1F7-D38A-4B92-199B42D7A2DD}"/>
                </a:ext>
              </a:extLst>
            </p:cNvPr>
            <p:cNvCxnSpPr>
              <a:cxnSpLocks/>
            </p:cNvCxnSpPr>
            <p:nvPr/>
          </p:nvCxnSpPr>
          <p:spPr>
            <a:xfrm>
              <a:off x="875732" y="1661654"/>
              <a:ext cx="214015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roup 65">
              <a:extLst>
                <a:ext uri="{FF2B5EF4-FFF2-40B4-BE49-F238E27FC236}">
                  <a16:creationId xmlns:a16="http://schemas.microsoft.com/office/drawing/2014/main" id="{67726E24-2231-80C8-389C-AA22961D552D}"/>
                </a:ext>
              </a:extLst>
            </p:cNvPr>
            <p:cNvSpPr txBox="1"/>
            <p:nvPr/>
          </p:nvSpPr>
          <p:spPr>
            <a:xfrm>
              <a:off x="1147483" y="1318107"/>
              <a:ext cx="2383263" cy="29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gradFill>
                    <a:gsLst>
                      <a:gs pos="0">
                        <a:srgbClr val="08AEEA"/>
                      </a:gs>
                      <a:gs pos="100000">
                        <a:srgbClr val="2AF598"/>
                      </a:gs>
                    </a:gsLst>
                    <a:lin ang="2700000" scaled="0"/>
                  </a:gradFill>
                  <a:latin typeface="Arial" panose="020B0503020204020204" pitchFamily="34" charset="-122"/>
                  <a:ea typeface="Arial" panose="020B0503020204020204" pitchFamily="34" charset="-122"/>
                </a:defRPr>
              </a:lvl1pPr>
            </a:lstStyle>
            <a:p>
              <a:pPr algn="l">
                <a:lnSpc>
                  <a:spcPct val="120000"/>
                </a:lnSpc>
                <a:defRPr/>
              </a:pPr>
              <a:r>
                <a:rPr lang="ko-KR" altLang="en-US" sz="1200" spc="-150">
                  <a:solidFill>
                    <a:schemeClr val="tx1"/>
                  </a:solidFill>
                  <a:latin typeface="원신한 Light" panose="020B0303000000000000" pitchFamily="50" charset="-127"/>
                  <a:ea typeface="원신한 Light" panose="020B0303000000000000" pitchFamily="50" charset="-127"/>
                  <a:cs typeface="KoPubWorld돋움체 Light" panose="00000300000000000000" pitchFamily="2" charset="-127"/>
                  <a:sym typeface="Arial" panose="020B0604020202020204" pitchFamily="34" charset="0"/>
                </a:rPr>
                <a:t>추가 수정 예정</a:t>
              </a:r>
              <a:endParaRPr lang="zh-CN" altLang="en-US" sz="1200" spc="-150" dirty="0">
                <a:solidFill>
                  <a:schemeClr val="tx1"/>
                </a:solidFill>
                <a:latin typeface="원신한 Light" panose="020B0303000000000000" pitchFamily="50" charset="-127"/>
                <a:ea typeface="Noto Sans KR" panose="020B0500000000000000" pitchFamily="34" charset="-127"/>
                <a:cs typeface="KoPubWorld돋움체 Light" panose="00000300000000000000" pitchFamily="2" charset="-127"/>
                <a:sym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23BCDF6-DD2F-178A-534B-132A3601A3CB}"/>
                </a:ext>
              </a:extLst>
            </p:cNvPr>
            <p:cNvGrpSpPr/>
            <p:nvPr/>
          </p:nvGrpSpPr>
          <p:grpSpPr>
            <a:xfrm>
              <a:off x="875732" y="1373240"/>
              <a:ext cx="223233" cy="236940"/>
              <a:chOff x="8567543" y="1390727"/>
              <a:chExt cx="220729" cy="23694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5EF75A57-4A05-48F9-8966-7507905E2562}"/>
                  </a:ext>
                </a:extLst>
              </p:cNvPr>
              <p:cNvSpPr/>
              <p:nvPr/>
            </p:nvSpPr>
            <p:spPr>
              <a:xfrm>
                <a:off x="8567543" y="1390731"/>
                <a:ext cx="120405" cy="236936"/>
              </a:xfrm>
              <a:prstGeom prst="rect">
                <a:avLst/>
              </a:prstGeom>
              <a:solidFill>
                <a:srgbClr val="0124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0453B204-59E8-7282-BFC0-9348252ACD90}"/>
                  </a:ext>
                </a:extLst>
              </p:cNvPr>
              <p:cNvSpPr/>
              <p:nvPr/>
            </p:nvSpPr>
            <p:spPr>
              <a:xfrm>
                <a:off x="8687947" y="1390727"/>
                <a:ext cx="52350" cy="23693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23">
                <a:extLst>
                  <a:ext uri="{FF2B5EF4-FFF2-40B4-BE49-F238E27FC236}">
                    <a16:creationId xmlns:a16="http://schemas.microsoft.com/office/drawing/2014/main" id="{E6C707C6-95F9-EF0E-E6FD-6415E3C19756}"/>
                  </a:ext>
                </a:extLst>
              </p:cNvPr>
              <p:cNvSpPr/>
              <p:nvPr/>
            </p:nvSpPr>
            <p:spPr>
              <a:xfrm>
                <a:off x="8735922" y="1390727"/>
                <a:ext cx="52350" cy="2369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KoPubWorld돋움체 Light" panose="00000300000000000000" pitchFamily="2" charset="-127"/>
                  <a:sym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2" name="표 16">
            <a:extLst>
              <a:ext uri="{FF2B5EF4-FFF2-40B4-BE49-F238E27FC236}">
                <a16:creationId xmlns:a16="http://schemas.microsoft.com/office/drawing/2014/main" id="{14D5BB97-699C-84C4-D274-90E384F0AD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609551"/>
              </p:ext>
            </p:extLst>
          </p:nvPr>
        </p:nvGraphicFramePr>
        <p:xfrm>
          <a:off x="884876" y="2010569"/>
          <a:ext cx="10122993" cy="2916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363">
                  <a:extLst>
                    <a:ext uri="{9D8B030D-6E8A-4147-A177-3AD203B41FA5}">
                      <a16:colId xmlns:a16="http://schemas.microsoft.com/office/drawing/2014/main" val="40558685"/>
                    </a:ext>
                  </a:extLst>
                </a:gridCol>
                <a:gridCol w="2262433">
                  <a:extLst>
                    <a:ext uri="{9D8B030D-6E8A-4147-A177-3AD203B41FA5}">
                      <a16:colId xmlns:a16="http://schemas.microsoft.com/office/drawing/2014/main" val="3294888531"/>
                    </a:ext>
                  </a:extLst>
                </a:gridCol>
                <a:gridCol w="6973197">
                  <a:extLst>
                    <a:ext uri="{9D8B030D-6E8A-4147-A177-3AD203B41FA5}">
                      <a16:colId xmlns:a16="http://schemas.microsoft.com/office/drawing/2014/main" val="4244387909"/>
                    </a:ext>
                  </a:extLst>
                </a:gridCol>
              </a:tblGrid>
              <a:tr h="3240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2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번호</a:t>
                      </a:r>
                      <a:endParaRPr lang="ko-KR" altLang="en-US" sz="12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2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제목</a:t>
                      </a:r>
                      <a:endParaRPr lang="ko-KR" altLang="en-US" sz="12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200" b="1" kern="1200" spc="-150">
                          <a:solidFill>
                            <a:schemeClr val="bg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내용</a:t>
                      </a:r>
                      <a:endParaRPr lang="ko-KR" altLang="en-US" sz="1200" b="1" kern="1200" spc="-150" dirty="0">
                        <a:solidFill>
                          <a:schemeClr val="bg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947802"/>
                  </a:ext>
                </a:extLst>
              </a:tr>
              <a:tr h="3240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2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1</a:t>
                      </a:r>
                      <a:endParaRPr lang="ko-KR" altLang="en-US" sz="12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2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부서 정보 연계</a:t>
                      </a:r>
                      <a:endParaRPr lang="ko-KR" altLang="en-US" sz="12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2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인사 정보를 가지고있는 파일에 접근하여 인사 정보를 처리하는 배치 작업 추가</a:t>
                      </a:r>
                      <a:endParaRPr lang="ko-KR" altLang="en-US" sz="12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129145"/>
                  </a:ext>
                </a:extLst>
              </a:tr>
              <a:tr h="3240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2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2</a:t>
                      </a:r>
                      <a:endParaRPr lang="ko-KR" altLang="en-US" sz="12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2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채팅 기능</a:t>
                      </a:r>
                      <a:endParaRPr lang="ko-KR" altLang="en-US" sz="12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2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채팅 기능 추가</a:t>
                      </a:r>
                      <a:endParaRPr lang="ko-KR" altLang="en-US" sz="12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7187014"/>
                  </a:ext>
                </a:extLst>
              </a:tr>
              <a:tr h="3240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2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3</a:t>
                      </a:r>
                      <a:endParaRPr lang="ko-KR" altLang="en-US" sz="12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2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운영 편의 화면 및 기능 추가</a:t>
                      </a:r>
                      <a:endParaRPr lang="ko-KR" altLang="en-US" sz="12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2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운영 목적의 화면 추가 </a:t>
                      </a:r>
                      <a:r>
                        <a:rPr lang="en-US" altLang="ko-KR" sz="12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(</a:t>
                      </a:r>
                      <a:r>
                        <a:rPr lang="ko-KR" altLang="en-US" sz="12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쿼리 작업</a:t>
                      </a:r>
                      <a:r>
                        <a:rPr lang="en-US" altLang="ko-KR" sz="12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, </a:t>
                      </a:r>
                      <a:r>
                        <a:rPr lang="ko-KR" altLang="en-US" sz="12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파일 수정</a:t>
                      </a:r>
                      <a:r>
                        <a:rPr lang="en-US" altLang="ko-KR" sz="12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, </a:t>
                      </a:r>
                      <a:r>
                        <a:rPr lang="ko-KR" altLang="en-US" sz="12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배치 동작 등</a:t>
                      </a:r>
                      <a:r>
                        <a:rPr lang="en-US" altLang="ko-KR" sz="12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)</a:t>
                      </a:r>
                      <a:endParaRPr lang="ko-KR" altLang="en-US" sz="12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6979686"/>
                  </a:ext>
                </a:extLst>
              </a:tr>
              <a:tr h="3240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2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4</a:t>
                      </a:r>
                      <a:endParaRPr lang="ko-KR" altLang="en-US" sz="12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2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결재  기능 개선</a:t>
                      </a:r>
                      <a:endParaRPr lang="ko-KR" altLang="en-US" sz="12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2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결재 기능 개선 </a:t>
                      </a:r>
                      <a:r>
                        <a:rPr lang="en-US" altLang="ko-KR" sz="12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(</a:t>
                      </a:r>
                      <a:r>
                        <a:rPr lang="ko-KR" altLang="en-US" sz="12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원장 데이터를 통해서 움직이도록 처리</a:t>
                      </a:r>
                      <a:r>
                        <a:rPr lang="en-US" altLang="ko-KR" sz="1200" kern="1200" spc="-150">
                          <a:solidFill>
                            <a:schemeClr val="tx1"/>
                          </a:solidFill>
                          <a:latin typeface="원신한 Light" panose="020B0303000000000000" pitchFamily="50" charset="-127"/>
                          <a:ea typeface="원신한 Light" panose="020B0303000000000000" pitchFamily="50" charset="-127"/>
                        </a:rPr>
                        <a:t>)</a:t>
                      </a:r>
                      <a:endParaRPr lang="ko-KR" altLang="en-US" sz="12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014793"/>
                  </a:ext>
                </a:extLst>
              </a:tr>
              <a:tr h="3240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2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endParaRPr lang="ko-KR" altLang="en-US" sz="12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endParaRPr lang="ko-KR" altLang="en-US" sz="12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70210"/>
                  </a:ext>
                </a:extLst>
              </a:tr>
              <a:tr h="3240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2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endParaRPr lang="ko-KR" altLang="en-US" sz="12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endParaRPr lang="ko-KR" altLang="en-US" sz="12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8127461"/>
                  </a:ext>
                </a:extLst>
              </a:tr>
              <a:tr h="3240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2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endParaRPr lang="ko-KR" altLang="en-US" sz="12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endParaRPr lang="ko-KR" altLang="en-US" sz="12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8557081"/>
                  </a:ext>
                </a:extLst>
              </a:tr>
              <a:tr h="3240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12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endParaRPr lang="ko-KR" altLang="en-US" sz="12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endParaRPr lang="ko-KR" altLang="en-US" sz="1200" kern="1200" spc="-150" dirty="0">
                        <a:solidFill>
                          <a:schemeClr val="tx1"/>
                        </a:solidFill>
                        <a:latin typeface="원신한 Light" panose="020B0303000000000000" pitchFamily="50" charset="-127"/>
                        <a:ea typeface="원신한 Light" panose="020B0303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835617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63181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Object 2">
            <a:extLst>
              <a:ext uri="{FF2B5EF4-FFF2-40B4-BE49-F238E27FC236}">
                <a16:creationId xmlns:a16="http://schemas.microsoft.com/office/drawing/2014/main" id="{A52C0C77-C73C-F297-8807-8CC6FC10104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73445" y="0"/>
            <a:ext cx="7118555" cy="6874588"/>
          </a:xfrm>
          <a:prstGeom prst="rect">
            <a:avLst/>
          </a:prstGeom>
        </p:spPr>
      </p:pic>
      <p:sp>
        <p:nvSpPr>
          <p:cNvPr id="75" name="Group 12">
            <a:extLst>
              <a:ext uri="{FF2B5EF4-FFF2-40B4-BE49-F238E27FC236}">
                <a16:creationId xmlns:a16="http://schemas.microsoft.com/office/drawing/2014/main" id="{12EE56D8-885C-6A16-6C09-E61DE6BAF6AD}"/>
              </a:ext>
            </a:extLst>
          </p:cNvPr>
          <p:cNvSpPr txBox="1"/>
          <p:nvPr/>
        </p:nvSpPr>
        <p:spPr>
          <a:xfrm>
            <a:off x="581971" y="2484918"/>
            <a:ext cx="3304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spc="-150" dirty="0">
                <a:ln w="47625">
                  <a:noFill/>
                </a:ln>
                <a:solidFill>
                  <a:schemeClr val="bg2">
                    <a:lumMod val="90000"/>
                  </a:schemeClr>
                </a:solidFill>
                <a:latin typeface="Noto Sans KR Black" panose="020B0A00000000000000" pitchFamily="34" charset="-127"/>
                <a:ea typeface="나눔스퀘어 ExtraBold" panose="020B0600000101010101" pitchFamily="50" charset="-127"/>
                <a:cs typeface="KoPubWorld돋움체 Light" panose="00000300000000000000" pitchFamily="2" charset="-127"/>
              </a:rPr>
              <a:t>THANKS</a:t>
            </a:r>
          </a:p>
        </p:txBody>
      </p:sp>
      <p:sp>
        <p:nvSpPr>
          <p:cNvPr id="81" name="Group 13">
            <a:extLst>
              <a:ext uri="{FF2B5EF4-FFF2-40B4-BE49-F238E27FC236}">
                <a16:creationId xmlns:a16="http://schemas.microsoft.com/office/drawing/2014/main" id="{37AB7F8C-AD9F-B7E8-4B8F-27280BB1B32B}"/>
              </a:ext>
            </a:extLst>
          </p:cNvPr>
          <p:cNvSpPr txBox="1"/>
          <p:nvPr/>
        </p:nvSpPr>
        <p:spPr>
          <a:xfrm>
            <a:off x="581971" y="3315915"/>
            <a:ext cx="520651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7200" spc="-150">
                <a:ln w="4762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나눔스퀘어 ExtraBold" panose="020B0600000101010101" pitchFamily="50" charset="-127"/>
                <a:cs typeface="KoPubWorld돋움체 Light" panose="00000300000000000000" pitchFamily="2" charset="-127"/>
              </a:rPr>
              <a:t>WATCHING</a:t>
            </a:r>
          </a:p>
        </p:txBody>
      </p:sp>
      <p:sp>
        <p:nvSpPr>
          <p:cNvPr id="82" name="더하기 기호 81">
            <a:extLst>
              <a:ext uri="{FF2B5EF4-FFF2-40B4-BE49-F238E27FC236}">
                <a16:creationId xmlns:a16="http://schemas.microsoft.com/office/drawing/2014/main" id="{A825768E-7AD1-904C-2C7B-D98B32392FF1}"/>
              </a:ext>
            </a:extLst>
          </p:cNvPr>
          <p:cNvSpPr/>
          <p:nvPr/>
        </p:nvSpPr>
        <p:spPr>
          <a:xfrm>
            <a:off x="3170712" y="2468924"/>
            <a:ext cx="373303" cy="391174"/>
          </a:xfrm>
          <a:prstGeom prst="mathPlus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00"/>
              </a:solidFill>
              <a:ea typeface="Noto Sans KR Medium" panose="020B0600000000000000" pitchFamily="34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575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Object 2">
            <a:extLst>
              <a:ext uri="{FF2B5EF4-FFF2-40B4-BE49-F238E27FC236}">
                <a16:creationId xmlns:a16="http://schemas.microsoft.com/office/drawing/2014/main" id="{A52C0C77-C73C-F297-8807-8CC6FC10104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73445" y="0"/>
            <a:ext cx="7118555" cy="6874588"/>
          </a:xfrm>
          <a:prstGeom prst="rect">
            <a:avLst/>
          </a:prstGeom>
        </p:spPr>
      </p:pic>
      <p:sp>
        <p:nvSpPr>
          <p:cNvPr id="3" name="Group 13">
            <a:extLst>
              <a:ext uri="{FF2B5EF4-FFF2-40B4-BE49-F238E27FC236}">
                <a16:creationId xmlns:a16="http://schemas.microsoft.com/office/drawing/2014/main" id="{C578D1D8-E02A-4BE7-C5AC-A47DCA3A65BD}"/>
              </a:ext>
            </a:extLst>
          </p:cNvPr>
          <p:cNvSpPr txBox="1"/>
          <p:nvPr/>
        </p:nvSpPr>
        <p:spPr>
          <a:xfrm>
            <a:off x="452197" y="2462910"/>
            <a:ext cx="5206510" cy="176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6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개발 환경</a:t>
            </a:r>
            <a:endParaRPr lang="en-US" altLang="zh-CN" sz="6000" dirty="0">
              <a:solidFill>
                <a:srgbClr val="01248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>
              <a:lnSpc>
                <a:spcPct val="80000"/>
              </a:lnSpc>
            </a:pPr>
            <a:endParaRPr lang="en-US" altLang="zh-CN" sz="1200">
              <a:solidFill>
                <a:schemeClr val="bg1">
                  <a:lumMod val="6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>
              <a:lnSpc>
                <a:spcPct val="80000"/>
              </a:lnSpc>
            </a:pPr>
            <a:r>
              <a:rPr lang="en-US" altLang="zh-CN" sz="3600">
                <a:solidFill>
                  <a:schemeClr val="bg1">
                    <a:lumMod val="6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PROJECT</a:t>
            </a:r>
            <a:endParaRPr lang="en-US" altLang="zh-CN" sz="7200" spc="-150">
              <a:ln w="47625">
                <a:noFill/>
              </a:ln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나눔스퀘어 ExtraBold" panose="020B0600000101010101" pitchFamily="50" charset="-127"/>
              <a:cs typeface="KoPubWorld돋움체 Light" panose="00000300000000000000" pitchFamily="2" charset="-127"/>
            </a:endParaRPr>
          </a:p>
          <a:p>
            <a:pPr>
              <a:lnSpc>
                <a:spcPct val="80000"/>
              </a:lnSpc>
            </a:pPr>
            <a:r>
              <a:rPr lang="en-US" altLang="zh-CN" sz="2800" spc="-150">
                <a:ln w="4762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나눔스퀘어 ExtraBold" panose="020B0600000101010101" pitchFamily="50" charset="-127"/>
                <a:cs typeface="KoPubWorld돋움체 Light" panose="00000300000000000000" pitchFamily="2" charset="-127"/>
              </a:rPr>
              <a:t>INTR</a:t>
            </a:r>
            <a:endParaRPr lang="en-US" altLang="zh-CN" sz="7200" spc="-150" dirty="0">
              <a:ln w="4762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나눔스퀘어 ExtraBold" panose="020B0600000101010101" pitchFamily="50" charset="-127"/>
              <a:cs typeface="KoPubWorld돋움체 Light" panose="000003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0D23CC1-3543-6FBC-6A44-0786DCC01C14}"/>
              </a:ext>
            </a:extLst>
          </p:cNvPr>
          <p:cNvCxnSpPr>
            <a:cxnSpLocks/>
          </p:cNvCxnSpPr>
          <p:nvPr/>
        </p:nvCxnSpPr>
        <p:spPr>
          <a:xfrm>
            <a:off x="589644" y="3240019"/>
            <a:ext cx="4339771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206CA37-472C-34EF-01A1-69488A54B856}"/>
              </a:ext>
            </a:extLst>
          </p:cNvPr>
          <p:cNvCxnSpPr>
            <a:cxnSpLocks/>
          </p:cNvCxnSpPr>
          <p:nvPr/>
        </p:nvCxnSpPr>
        <p:spPr>
          <a:xfrm>
            <a:off x="576363" y="3267451"/>
            <a:ext cx="1701800" cy="0"/>
          </a:xfrm>
          <a:prstGeom prst="line">
            <a:avLst/>
          </a:prstGeom>
          <a:ln w="38100">
            <a:solidFill>
              <a:srgbClr val="0124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더하기 기호 6">
            <a:extLst>
              <a:ext uri="{FF2B5EF4-FFF2-40B4-BE49-F238E27FC236}">
                <a16:creationId xmlns:a16="http://schemas.microsoft.com/office/drawing/2014/main" id="{6EFA7E92-2FDA-4A80-A54A-324C5F4F2748}"/>
              </a:ext>
            </a:extLst>
          </p:cNvPr>
          <p:cNvSpPr/>
          <p:nvPr/>
        </p:nvSpPr>
        <p:spPr>
          <a:xfrm>
            <a:off x="1388729" y="3794760"/>
            <a:ext cx="248048" cy="249801"/>
          </a:xfrm>
          <a:prstGeom prst="mathPlus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00"/>
              </a:solidFill>
              <a:latin typeface="Noto Sans KR" panose="020B0500000000000000" pitchFamily="34" charset="-127"/>
              <a:ea typeface="Noto Sans KR Medium" panose="020B0600000000000000" pitchFamily="34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953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14FA27-794D-B66E-A2B6-3354C3CBF313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BF69B8-7418-3596-E129-7D5D1C9D7A1A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CA9D996-57E8-EED8-70E5-8B1A0B1CBB60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7D898CE-40BD-B2F9-FBBB-292306B1809B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12F2D97-FCED-AE8F-CB95-DC4EC7A1D0EA}"/>
              </a:ext>
            </a:extLst>
          </p:cNvPr>
          <p:cNvSpPr txBox="1"/>
          <p:nvPr/>
        </p:nvSpPr>
        <p:spPr>
          <a:xfrm>
            <a:off x="749808" y="339584"/>
            <a:ext cx="21868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개발 환경</a:t>
            </a:r>
            <a:endParaRPr lang="ko-KR" altLang="en-US" sz="4000" dirty="0">
              <a:solidFill>
                <a:srgbClr val="01248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4FE02D6-6916-2ED6-CA77-60B4FD5A205B}"/>
              </a:ext>
            </a:extLst>
          </p:cNvPr>
          <p:cNvSpPr/>
          <p:nvPr/>
        </p:nvSpPr>
        <p:spPr>
          <a:xfrm>
            <a:off x="1406634" y="1996994"/>
            <a:ext cx="4244663" cy="4278291"/>
          </a:xfrm>
          <a:prstGeom prst="roundRect">
            <a:avLst>
              <a:gd name="adj" fmla="val 7487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  <a:defRPr/>
            </a:pPr>
            <a:r>
              <a:rPr lang="en-US" altLang="ko-KR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			</a:t>
            </a:r>
            <a:r>
              <a:rPr lang="ko-KR" altLang="en-US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✓</a:t>
            </a:r>
            <a:r>
              <a:rPr lang="en-US" altLang="ko-KR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.</a:t>
            </a:r>
            <a:r>
              <a:rPr lang="ko-KR" altLang="en-US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 </a:t>
            </a:r>
            <a:r>
              <a:rPr lang="en-US" altLang="ko-KR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Html 5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			</a:t>
            </a:r>
            <a:r>
              <a:rPr lang="ko-KR" altLang="en-US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✓</a:t>
            </a:r>
            <a:r>
              <a:rPr lang="en-US" altLang="ko-KR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.</a:t>
            </a:r>
            <a:r>
              <a:rPr lang="ko-KR" altLang="en-US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 </a:t>
            </a:r>
            <a:r>
              <a:rPr lang="en-US" altLang="ko-KR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CSS 3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			</a:t>
            </a:r>
            <a:r>
              <a:rPr lang="ko-KR" altLang="en-US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✓</a:t>
            </a:r>
            <a:r>
              <a:rPr lang="en-US" altLang="ko-KR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.</a:t>
            </a:r>
            <a:r>
              <a:rPr lang="ko-KR" altLang="en-US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 </a:t>
            </a:r>
            <a:r>
              <a:rPr lang="en-US" altLang="ko-KR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CK Editor 4.0</a:t>
            </a:r>
          </a:p>
          <a:p>
            <a:pPr algn="ctr">
              <a:lnSpc>
                <a:spcPct val="150000"/>
              </a:lnSpc>
              <a:defRPr/>
            </a:pPr>
            <a:endParaRPr lang="en-US" altLang="ko-KR" spc="-150">
              <a:ln w="0"/>
              <a:solidFill>
                <a:schemeClr val="tx1">
                  <a:lumMod val="75000"/>
                  <a:lumOff val="25000"/>
                </a:schemeClr>
              </a:solidFill>
              <a:latin typeface="원신한 Light" panose="020B0303000000000000" pitchFamily="50" charset="-127"/>
              <a:ea typeface="원신한 Light" panose="020B0303000000000000" pitchFamily="50" charset="-127"/>
              <a:cs typeface="KoPubWorld돋움체 Light" panose="00000300000000000000" pitchFamily="2" charset="-127"/>
              <a:sym typeface="+mn-lt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804E22E-5943-D9F3-DF20-F7EDEA3CB7A9}"/>
              </a:ext>
            </a:extLst>
          </p:cNvPr>
          <p:cNvSpPr/>
          <p:nvPr/>
        </p:nvSpPr>
        <p:spPr>
          <a:xfrm>
            <a:off x="1407242" y="1450674"/>
            <a:ext cx="4244055" cy="476162"/>
          </a:xfrm>
          <a:prstGeom prst="roundRect">
            <a:avLst>
              <a:gd name="adj" fmla="val 1276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" name="Group 77">
            <a:extLst>
              <a:ext uri="{FF2B5EF4-FFF2-40B4-BE49-F238E27FC236}">
                <a16:creationId xmlns:a16="http://schemas.microsoft.com/office/drawing/2014/main" id="{17CE89E8-8317-FB8A-5ED9-DF899CFA1321}"/>
              </a:ext>
            </a:extLst>
          </p:cNvPr>
          <p:cNvSpPr txBox="1"/>
          <p:nvPr/>
        </p:nvSpPr>
        <p:spPr>
          <a:xfrm>
            <a:off x="1556183" y="1507697"/>
            <a:ext cx="3685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050" b="1">
                <a:solidFill>
                  <a:srgbClr val="18478F"/>
                </a:soli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800" spc="-15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Medium" panose="00000600000000000000" pitchFamily="2" charset="-127"/>
              </a:rPr>
              <a:t>Front-End</a:t>
            </a:r>
            <a:endParaRPr lang="ko-KR" altLang="en-US" sz="1800" spc="-150" dirty="0">
              <a:solidFill>
                <a:schemeClr val="bg1"/>
              </a:solidFill>
              <a:latin typeface="원신한 Light" panose="020B0303000000000000" pitchFamily="50" charset="-127"/>
              <a:ea typeface="원신한 Light" panose="020B0303000000000000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B02D53-B8DD-F2AB-0F4E-204F2ABA42EA}"/>
              </a:ext>
            </a:extLst>
          </p:cNvPr>
          <p:cNvSpPr/>
          <p:nvPr/>
        </p:nvSpPr>
        <p:spPr>
          <a:xfrm>
            <a:off x="6609570" y="1996994"/>
            <a:ext cx="4244663" cy="4278291"/>
          </a:xfrm>
          <a:prstGeom prst="roundRect">
            <a:avLst>
              <a:gd name="adj" fmla="val 7487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bg1">
                <a:lumMod val="8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>
              <a:lnSpc>
                <a:spcPct val="200000"/>
              </a:lnSpc>
              <a:defRPr/>
            </a:pPr>
            <a:r>
              <a:rPr lang="ko-KR" altLang="en-US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✓</a:t>
            </a:r>
            <a:r>
              <a:rPr lang="en-US" altLang="ko-KR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.</a:t>
            </a:r>
            <a:r>
              <a:rPr lang="ko-KR" altLang="en-US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 </a:t>
            </a:r>
            <a:r>
              <a:rPr lang="en-US" altLang="ko-KR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Spring 3.1</a:t>
            </a:r>
          </a:p>
          <a:p>
            <a:pPr lvl="3">
              <a:lnSpc>
                <a:spcPct val="200000"/>
              </a:lnSpc>
              <a:defRPr/>
            </a:pPr>
            <a:r>
              <a:rPr lang="ko-KR" altLang="en-US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✓</a:t>
            </a:r>
            <a:r>
              <a:rPr lang="en-US" altLang="ko-KR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.</a:t>
            </a:r>
            <a:r>
              <a:rPr lang="ko-KR" altLang="en-US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 </a:t>
            </a:r>
            <a:r>
              <a:rPr lang="en-US" altLang="ko-KR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JDK 1.8</a:t>
            </a:r>
          </a:p>
          <a:p>
            <a:pPr lvl="3">
              <a:lnSpc>
                <a:spcPct val="200000"/>
              </a:lnSpc>
              <a:defRPr/>
            </a:pPr>
            <a:r>
              <a:rPr lang="ko-KR" altLang="en-US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✓</a:t>
            </a:r>
            <a:r>
              <a:rPr lang="en-US" altLang="ko-KR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.</a:t>
            </a:r>
            <a:r>
              <a:rPr lang="ko-KR" altLang="en-US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 </a:t>
            </a:r>
            <a:r>
              <a:rPr lang="en-US" altLang="ko-KR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Tomcat 8.5</a:t>
            </a:r>
          </a:p>
          <a:p>
            <a:pPr lvl="3">
              <a:lnSpc>
                <a:spcPct val="150000"/>
              </a:lnSpc>
              <a:defRPr/>
            </a:pPr>
            <a:r>
              <a:rPr lang="ko-KR" altLang="en-US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✓</a:t>
            </a:r>
            <a:r>
              <a:rPr lang="en-US" altLang="ko-KR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.</a:t>
            </a:r>
            <a:r>
              <a:rPr lang="ko-KR" altLang="en-US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 </a:t>
            </a:r>
            <a:r>
              <a:rPr lang="en-US" altLang="ko-KR" spc="-15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Light" panose="00000300000000000000" pitchFamily="2" charset="-127"/>
                <a:sym typeface="+mn-lt"/>
              </a:rPr>
              <a:t>Oracle 11g</a:t>
            </a:r>
          </a:p>
          <a:p>
            <a:pPr algn="ctr">
              <a:lnSpc>
                <a:spcPct val="150000"/>
              </a:lnSpc>
              <a:defRPr/>
            </a:pPr>
            <a:endParaRPr lang="en-US" altLang="ko-KR" spc="-150">
              <a:ln w="0"/>
              <a:solidFill>
                <a:schemeClr val="tx1">
                  <a:lumMod val="75000"/>
                  <a:lumOff val="25000"/>
                </a:schemeClr>
              </a:solidFill>
              <a:latin typeface="원신한 Light" panose="020B0303000000000000" pitchFamily="50" charset="-127"/>
              <a:ea typeface="원신한 Light" panose="020B0303000000000000" pitchFamily="50" charset="-127"/>
              <a:cs typeface="KoPubWorld돋움체 Light" panose="00000300000000000000" pitchFamily="2" charset="-127"/>
              <a:sym typeface="+mn-lt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33CD547-9B92-1480-C732-C20A777E0053}"/>
              </a:ext>
            </a:extLst>
          </p:cNvPr>
          <p:cNvSpPr/>
          <p:nvPr/>
        </p:nvSpPr>
        <p:spPr>
          <a:xfrm>
            <a:off x="6610178" y="1450674"/>
            <a:ext cx="4244055" cy="476162"/>
          </a:xfrm>
          <a:prstGeom prst="roundRect">
            <a:avLst>
              <a:gd name="adj" fmla="val 1276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3" name="Group 77">
            <a:extLst>
              <a:ext uri="{FF2B5EF4-FFF2-40B4-BE49-F238E27FC236}">
                <a16:creationId xmlns:a16="http://schemas.microsoft.com/office/drawing/2014/main" id="{72C91C2D-19AF-99E5-098E-B1D3E063312F}"/>
              </a:ext>
            </a:extLst>
          </p:cNvPr>
          <p:cNvSpPr txBox="1"/>
          <p:nvPr/>
        </p:nvSpPr>
        <p:spPr>
          <a:xfrm>
            <a:off x="6759119" y="1507697"/>
            <a:ext cx="3685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050" b="1">
                <a:solidFill>
                  <a:srgbClr val="18478F"/>
                </a:soli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800" spc="-150">
                <a:solidFill>
                  <a:schemeClr val="bg1"/>
                </a:solidFill>
                <a:latin typeface="원신한 Light" panose="020B0303000000000000" pitchFamily="50" charset="-127"/>
                <a:ea typeface="원신한 Light" panose="020B0303000000000000" pitchFamily="50" charset="-127"/>
                <a:cs typeface="KoPubWorld돋움체 Medium" panose="00000600000000000000" pitchFamily="2" charset="-127"/>
              </a:rPr>
              <a:t>Back-End</a:t>
            </a:r>
            <a:endParaRPr lang="ko-KR" altLang="en-US" sz="1800" spc="-150" dirty="0">
              <a:solidFill>
                <a:schemeClr val="bg1"/>
              </a:solidFill>
              <a:latin typeface="원신한 Light" panose="020B0303000000000000" pitchFamily="50" charset="-127"/>
              <a:ea typeface="원신한 Light" panose="020B0303000000000000" pitchFamily="50" charset="-127"/>
              <a:cs typeface="KoPubWorld돋움체 Medium" panose="00000600000000000000" pitchFamily="2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6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Object 2">
            <a:extLst>
              <a:ext uri="{FF2B5EF4-FFF2-40B4-BE49-F238E27FC236}">
                <a16:creationId xmlns:a16="http://schemas.microsoft.com/office/drawing/2014/main" id="{A52C0C77-C73C-F297-8807-8CC6FC10104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73445" y="0"/>
            <a:ext cx="7118555" cy="6874588"/>
          </a:xfrm>
          <a:prstGeom prst="rect">
            <a:avLst/>
          </a:prstGeom>
        </p:spPr>
      </p:pic>
      <p:sp>
        <p:nvSpPr>
          <p:cNvPr id="7" name="Group 13">
            <a:extLst>
              <a:ext uri="{FF2B5EF4-FFF2-40B4-BE49-F238E27FC236}">
                <a16:creationId xmlns:a16="http://schemas.microsoft.com/office/drawing/2014/main" id="{094628C7-58B1-DB45-0AB0-A2B7C01C86F4}"/>
              </a:ext>
            </a:extLst>
          </p:cNvPr>
          <p:cNvSpPr txBox="1"/>
          <p:nvPr/>
        </p:nvSpPr>
        <p:spPr>
          <a:xfrm>
            <a:off x="452197" y="2462910"/>
            <a:ext cx="5206510" cy="176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6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DB</a:t>
            </a:r>
            <a:r>
              <a:rPr lang="ko-KR" altLang="en-US" sz="6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설계</a:t>
            </a:r>
            <a:endParaRPr lang="en-US" altLang="zh-CN" sz="6000" dirty="0">
              <a:solidFill>
                <a:srgbClr val="01248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>
              <a:lnSpc>
                <a:spcPct val="80000"/>
              </a:lnSpc>
            </a:pPr>
            <a:endParaRPr lang="en-US" altLang="zh-CN" sz="1200">
              <a:solidFill>
                <a:schemeClr val="bg1">
                  <a:lumMod val="6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>
              <a:lnSpc>
                <a:spcPct val="80000"/>
              </a:lnSpc>
            </a:pPr>
            <a:r>
              <a:rPr lang="en-US" altLang="zh-CN" sz="3600">
                <a:solidFill>
                  <a:schemeClr val="bg1">
                    <a:lumMod val="6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PROJECT</a:t>
            </a:r>
            <a:endParaRPr lang="en-US" altLang="zh-CN" sz="7200" spc="-150">
              <a:ln w="47625">
                <a:noFill/>
              </a:ln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나눔스퀘어 ExtraBold" panose="020B0600000101010101" pitchFamily="50" charset="-127"/>
              <a:cs typeface="KoPubWorld돋움체 Light" panose="00000300000000000000" pitchFamily="2" charset="-127"/>
            </a:endParaRPr>
          </a:p>
          <a:p>
            <a:pPr>
              <a:lnSpc>
                <a:spcPct val="80000"/>
              </a:lnSpc>
            </a:pPr>
            <a:r>
              <a:rPr lang="en-US" altLang="zh-CN" sz="2800" spc="-150">
                <a:ln w="4762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나눔스퀘어 ExtraBold" panose="020B0600000101010101" pitchFamily="50" charset="-127"/>
                <a:cs typeface="KoPubWorld돋움체 Light" panose="00000300000000000000" pitchFamily="2" charset="-127"/>
              </a:rPr>
              <a:t>INTR</a:t>
            </a:r>
            <a:endParaRPr lang="en-US" altLang="zh-CN" sz="7200" spc="-150" dirty="0">
              <a:ln w="4762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나눔스퀘어 ExtraBold" panose="020B0600000101010101" pitchFamily="50" charset="-127"/>
              <a:cs typeface="KoPubWorld돋움체 Light" panose="00000300000000000000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FAF4ADB-1050-00CA-0CE8-EFB873CA1B1C}"/>
              </a:ext>
            </a:extLst>
          </p:cNvPr>
          <p:cNvCxnSpPr>
            <a:cxnSpLocks/>
          </p:cNvCxnSpPr>
          <p:nvPr/>
        </p:nvCxnSpPr>
        <p:spPr>
          <a:xfrm>
            <a:off x="589644" y="3240019"/>
            <a:ext cx="4339771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C3CFF45-1A3B-8A7D-7D63-73F3B3E9C85A}"/>
              </a:ext>
            </a:extLst>
          </p:cNvPr>
          <p:cNvCxnSpPr>
            <a:cxnSpLocks/>
          </p:cNvCxnSpPr>
          <p:nvPr/>
        </p:nvCxnSpPr>
        <p:spPr>
          <a:xfrm>
            <a:off x="576363" y="3267451"/>
            <a:ext cx="1701800" cy="0"/>
          </a:xfrm>
          <a:prstGeom prst="line">
            <a:avLst/>
          </a:prstGeom>
          <a:ln w="38100">
            <a:solidFill>
              <a:srgbClr val="0124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더하기 기호 10">
            <a:extLst>
              <a:ext uri="{FF2B5EF4-FFF2-40B4-BE49-F238E27FC236}">
                <a16:creationId xmlns:a16="http://schemas.microsoft.com/office/drawing/2014/main" id="{0EC62A7C-1E52-634C-3526-82F032AC7B78}"/>
              </a:ext>
            </a:extLst>
          </p:cNvPr>
          <p:cNvSpPr/>
          <p:nvPr/>
        </p:nvSpPr>
        <p:spPr>
          <a:xfrm>
            <a:off x="1388729" y="3794760"/>
            <a:ext cx="248048" cy="249801"/>
          </a:xfrm>
          <a:prstGeom prst="mathPlus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00"/>
              </a:solidFill>
              <a:latin typeface="Noto Sans KR" panose="020B0500000000000000" pitchFamily="34" charset="-127"/>
              <a:ea typeface="Noto Sans KR Medium" panose="020B0600000000000000" pitchFamily="34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430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14FA27-794D-B66E-A2B6-3354C3CBF313}"/>
              </a:ext>
            </a:extLst>
          </p:cNvPr>
          <p:cNvSpPr/>
          <p:nvPr/>
        </p:nvSpPr>
        <p:spPr>
          <a:xfrm>
            <a:off x="0" y="0"/>
            <a:ext cx="495705" cy="6857998"/>
          </a:xfrm>
          <a:prstGeom prst="rect">
            <a:avLst/>
          </a:prstGeom>
          <a:solidFill>
            <a:srgbClr val="012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BF69B8-7418-3596-E129-7D5D1C9D7A1A}"/>
              </a:ext>
            </a:extLst>
          </p:cNvPr>
          <p:cNvSpPr/>
          <p:nvPr/>
        </p:nvSpPr>
        <p:spPr>
          <a:xfrm>
            <a:off x="749808" y="339584"/>
            <a:ext cx="11046723" cy="681503"/>
          </a:xfrm>
          <a:prstGeom prst="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CA9D996-57E8-EED8-70E5-8B1A0B1CBB60}"/>
              </a:ext>
            </a:extLst>
          </p:cNvPr>
          <p:cNvCxnSpPr>
            <a:cxnSpLocks/>
          </p:cNvCxnSpPr>
          <p:nvPr/>
        </p:nvCxnSpPr>
        <p:spPr>
          <a:xfrm>
            <a:off x="749808" y="339584"/>
            <a:ext cx="110467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7D898CE-40BD-B2F9-FBBB-292306B1809B}"/>
              </a:ext>
            </a:extLst>
          </p:cNvPr>
          <p:cNvCxnSpPr>
            <a:cxnSpLocks/>
          </p:cNvCxnSpPr>
          <p:nvPr/>
        </p:nvCxnSpPr>
        <p:spPr>
          <a:xfrm>
            <a:off x="749808" y="1050115"/>
            <a:ext cx="1111844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12F2D97-FCED-AE8F-CB95-DC4EC7A1D0EA}"/>
              </a:ext>
            </a:extLst>
          </p:cNvPr>
          <p:cNvSpPr txBox="1"/>
          <p:nvPr/>
        </p:nvSpPr>
        <p:spPr>
          <a:xfrm>
            <a:off x="749808" y="339584"/>
            <a:ext cx="1973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DB </a:t>
            </a:r>
            <a:r>
              <a:rPr lang="ko-KR" altLang="en-US" sz="4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설계</a:t>
            </a:r>
            <a:endParaRPr lang="ko-KR" altLang="en-US" sz="4000" dirty="0">
              <a:solidFill>
                <a:srgbClr val="01248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" name="Group 65">
            <a:extLst>
              <a:ext uri="{FF2B5EF4-FFF2-40B4-BE49-F238E27FC236}">
                <a16:creationId xmlns:a16="http://schemas.microsoft.com/office/drawing/2014/main" id="{67726E24-2231-80C8-389C-AA22961D552D}"/>
              </a:ext>
            </a:extLst>
          </p:cNvPr>
          <p:cNvSpPr txBox="1"/>
          <p:nvPr/>
        </p:nvSpPr>
        <p:spPr>
          <a:xfrm>
            <a:off x="749808" y="1465932"/>
            <a:ext cx="9685664" cy="3341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 algn="l">
              <a:lnSpc>
                <a:spcPct val="120000"/>
              </a:lnSpc>
              <a:defRPr/>
            </a:pPr>
            <a:r>
              <a:rPr lang="ko-KR" altLang="en-US" b="0" i="0">
                <a:solidFill>
                  <a:srgbClr val="202124"/>
                </a:solidFill>
                <a:effectLst/>
                <a:latin typeface="원신한 Light" panose="020B0303000000000000" pitchFamily="50" charset="-127"/>
                <a:ea typeface="원신한 Light" panose="020B0303000000000000" pitchFamily="50" charset="-127"/>
              </a:rPr>
              <a:t> </a:t>
            </a:r>
            <a:r>
              <a:rPr lang="en-US" altLang="ko-KR" b="0" i="0">
                <a:solidFill>
                  <a:srgbClr val="040C28"/>
                </a:solidFill>
                <a:effectLst/>
                <a:latin typeface="원신한 Light" panose="020B0303000000000000" pitchFamily="50" charset="-127"/>
                <a:ea typeface="원신한 Light" panose="020B0303000000000000" pitchFamily="50" charset="-127"/>
              </a:rPr>
              <a:t>※ </a:t>
            </a:r>
            <a:r>
              <a:rPr lang="ko-KR" altLang="en-US" b="0" i="0">
                <a:solidFill>
                  <a:srgbClr val="040C28"/>
                </a:solidFill>
                <a:effectLst/>
                <a:latin typeface="원신한 Light" panose="020B0303000000000000" pitchFamily="50" charset="-127"/>
                <a:ea typeface="원신한 Light" panose="020B0303000000000000" pitchFamily="50" charset="-127"/>
              </a:rPr>
              <a:t>데이터베이스</a:t>
            </a:r>
            <a:r>
              <a:rPr lang="en-US" altLang="ko-KR" b="0" i="0">
                <a:solidFill>
                  <a:srgbClr val="040C28"/>
                </a:solidFill>
                <a:effectLst/>
                <a:latin typeface="원신한 Light" panose="020B0303000000000000" pitchFamily="50" charset="-127"/>
                <a:ea typeface="원신한 Light" panose="020B0303000000000000" pitchFamily="50" charset="-127"/>
              </a:rPr>
              <a:t> </a:t>
            </a:r>
            <a:r>
              <a:rPr lang="ko-KR" altLang="en-US" b="0" i="0">
                <a:solidFill>
                  <a:srgbClr val="040C28"/>
                </a:solidFill>
                <a:effectLst/>
                <a:latin typeface="원신한 Light" panose="020B0303000000000000" pitchFamily="50" charset="-127"/>
                <a:ea typeface="원신한 Light" panose="020B0303000000000000" pitchFamily="50" charset="-127"/>
              </a:rPr>
              <a:t>설계 관련은 </a:t>
            </a:r>
            <a:r>
              <a:rPr lang="en-US" altLang="ko-KR" b="0" i="0">
                <a:solidFill>
                  <a:srgbClr val="040C28"/>
                </a:solidFill>
                <a:effectLst/>
                <a:latin typeface="원신한 Light" panose="020B0303000000000000" pitchFamily="50" charset="-127"/>
                <a:ea typeface="원신한 Light" panose="020B0303000000000000" pitchFamily="50" charset="-127"/>
              </a:rPr>
              <a:t>Github </a:t>
            </a:r>
            <a:r>
              <a:rPr lang="ko-KR" altLang="en-US" b="0" i="0">
                <a:solidFill>
                  <a:srgbClr val="040C28"/>
                </a:solidFill>
                <a:effectLst/>
                <a:latin typeface="원신한 Light" panose="020B0303000000000000" pitchFamily="50" charset="-127"/>
                <a:ea typeface="원신한 Light" panose="020B0303000000000000" pitchFamily="50" charset="-127"/>
              </a:rPr>
              <a:t>경로 </a:t>
            </a:r>
            <a:r>
              <a:rPr lang="en-US" altLang="ko-KR" b="1" i="0">
                <a:solidFill>
                  <a:srgbClr val="040C28"/>
                </a:solidFill>
                <a:effectLst/>
                <a:latin typeface="원신한 Light" panose="020B0303000000000000" pitchFamily="50" charset="-127"/>
                <a:ea typeface="원신한 Light" panose="020B0303000000000000" pitchFamily="50" charset="-127"/>
              </a:rPr>
              <a:t>[02. </a:t>
            </a:r>
            <a:r>
              <a:rPr lang="ko-KR" altLang="en-US" b="1" i="0">
                <a:solidFill>
                  <a:srgbClr val="040C28"/>
                </a:solidFill>
                <a:effectLst/>
                <a:latin typeface="원신한 Light" panose="020B0303000000000000" pitchFamily="50" charset="-127"/>
                <a:ea typeface="원신한 Light" panose="020B0303000000000000" pitchFamily="50" charset="-127"/>
              </a:rPr>
              <a:t>프로젝트</a:t>
            </a:r>
            <a:r>
              <a:rPr lang="en-US" altLang="ko-KR" b="1" i="0">
                <a:solidFill>
                  <a:srgbClr val="040C28"/>
                </a:solidFill>
                <a:effectLst/>
                <a:latin typeface="원신한 Light" panose="020B0303000000000000" pitchFamily="50" charset="-127"/>
                <a:ea typeface="원신한 Light" panose="020B0303000000000000" pitchFamily="50" charset="-127"/>
              </a:rPr>
              <a:t>/01. EX10_PROJECT_INTR/01. </a:t>
            </a:r>
            <a:r>
              <a:rPr lang="ko-KR" altLang="en-US" b="1" i="0">
                <a:solidFill>
                  <a:srgbClr val="040C28"/>
                </a:solidFill>
                <a:effectLst/>
                <a:latin typeface="원신한 Light" panose="020B0303000000000000" pitchFamily="50" charset="-127"/>
                <a:ea typeface="원신한 Light" panose="020B0303000000000000" pitchFamily="50" charset="-127"/>
              </a:rPr>
              <a:t>설계</a:t>
            </a:r>
            <a:r>
              <a:rPr lang="en-US" altLang="ko-KR" b="1" i="0">
                <a:solidFill>
                  <a:srgbClr val="040C28"/>
                </a:solidFill>
                <a:effectLst/>
                <a:latin typeface="원신한 Light" panose="020B0303000000000000" pitchFamily="50" charset="-127"/>
                <a:ea typeface="원신한 Light" panose="020B0303000000000000" pitchFamily="50" charset="-127"/>
              </a:rPr>
              <a:t>] </a:t>
            </a:r>
            <a:r>
              <a:rPr lang="ko-KR" altLang="en-US" b="0" i="0">
                <a:solidFill>
                  <a:srgbClr val="040C28"/>
                </a:solidFill>
                <a:effectLst/>
                <a:latin typeface="원신한 Light" panose="020B0303000000000000" pitchFamily="50" charset="-127"/>
                <a:ea typeface="원신한 Light" panose="020B0303000000000000" pitchFamily="50" charset="-127"/>
              </a:rPr>
              <a:t>의 테이블 구조</a:t>
            </a:r>
            <a:r>
              <a:rPr lang="en-US" altLang="ko-KR" b="0" i="0">
                <a:solidFill>
                  <a:srgbClr val="040C28"/>
                </a:solidFill>
                <a:effectLst/>
                <a:latin typeface="원신한 Light" panose="020B0303000000000000" pitchFamily="50" charset="-127"/>
                <a:ea typeface="원신한 Light" panose="020B0303000000000000" pitchFamily="50" charset="-127"/>
              </a:rPr>
              <a:t>.docx </a:t>
            </a:r>
            <a:r>
              <a:rPr lang="ko-KR" altLang="en-US" b="0" i="0">
                <a:solidFill>
                  <a:srgbClr val="040C28"/>
                </a:solidFill>
                <a:effectLst/>
                <a:latin typeface="원신한 Light" panose="020B0303000000000000" pitchFamily="50" charset="-127"/>
                <a:ea typeface="원신한 Light" panose="020B0303000000000000" pitchFamily="50" charset="-127"/>
              </a:rPr>
              <a:t>참고</a:t>
            </a:r>
            <a:endParaRPr lang="zh-CN" altLang="en-US" spc="-150" dirty="0">
              <a:solidFill>
                <a:schemeClr val="tx1"/>
              </a:solidFill>
              <a:latin typeface="원신한 Light" panose="020B0303000000000000" pitchFamily="50" charset="-127"/>
              <a:ea typeface="Noto Sans KR" panose="020B0500000000000000" pitchFamily="34" charset="-127"/>
              <a:cs typeface="KoPubWorld돋움체 Light" panose="00000300000000000000" pitchFamily="2" charset="-127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773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Object 2">
            <a:extLst>
              <a:ext uri="{FF2B5EF4-FFF2-40B4-BE49-F238E27FC236}">
                <a16:creationId xmlns:a16="http://schemas.microsoft.com/office/drawing/2014/main" id="{A52C0C77-C73C-F297-8807-8CC6FC10104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73445" y="0"/>
            <a:ext cx="7118555" cy="6874588"/>
          </a:xfrm>
          <a:prstGeom prst="rect">
            <a:avLst/>
          </a:prstGeom>
        </p:spPr>
      </p:pic>
      <p:sp>
        <p:nvSpPr>
          <p:cNvPr id="3" name="Group 13">
            <a:extLst>
              <a:ext uri="{FF2B5EF4-FFF2-40B4-BE49-F238E27FC236}">
                <a16:creationId xmlns:a16="http://schemas.microsoft.com/office/drawing/2014/main" id="{C578D1D8-E02A-4BE7-C5AC-A47DCA3A65BD}"/>
              </a:ext>
            </a:extLst>
          </p:cNvPr>
          <p:cNvSpPr txBox="1"/>
          <p:nvPr/>
        </p:nvSpPr>
        <p:spPr>
          <a:xfrm>
            <a:off x="452197" y="2462910"/>
            <a:ext cx="5206510" cy="176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6000">
                <a:solidFill>
                  <a:srgbClr val="01248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화면 소개</a:t>
            </a:r>
            <a:endParaRPr lang="en-US" altLang="zh-CN" sz="6000" dirty="0">
              <a:solidFill>
                <a:srgbClr val="01248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>
              <a:lnSpc>
                <a:spcPct val="80000"/>
              </a:lnSpc>
            </a:pPr>
            <a:endParaRPr lang="en-US" altLang="zh-CN" sz="1200">
              <a:solidFill>
                <a:schemeClr val="bg1">
                  <a:lumMod val="6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>
              <a:lnSpc>
                <a:spcPct val="80000"/>
              </a:lnSpc>
            </a:pPr>
            <a:r>
              <a:rPr lang="en-US" altLang="zh-CN" sz="3600">
                <a:solidFill>
                  <a:schemeClr val="bg1">
                    <a:lumMod val="6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PROJECT</a:t>
            </a:r>
            <a:endParaRPr lang="en-US" altLang="zh-CN" sz="7200" spc="-150">
              <a:ln w="47625">
                <a:noFill/>
              </a:ln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나눔스퀘어 ExtraBold" panose="020B0600000101010101" pitchFamily="50" charset="-127"/>
              <a:cs typeface="KoPubWorld돋움체 Light" panose="00000300000000000000" pitchFamily="2" charset="-127"/>
            </a:endParaRPr>
          </a:p>
          <a:p>
            <a:pPr>
              <a:lnSpc>
                <a:spcPct val="80000"/>
              </a:lnSpc>
            </a:pPr>
            <a:r>
              <a:rPr lang="en-US" altLang="zh-CN" sz="2800" spc="-150">
                <a:ln w="4762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Black" panose="020B0A00000000000000" pitchFamily="34" charset="-127"/>
                <a:ea typeface="나눔스퀘어 ExtraBold" panose="020B0600000101010101" pitchFamily="50" charset="-127"/>
                <a:cs typeface="KoPubWorld돋움체 Light" panose="00000300000000000000" pitchFamily="2" charset="-127"/>
              </a:rPr>
              <a:t>INTR</a:t>
            </a:r>
            <a:endParaRPr lang="en-US" altLang="zh-CN" sz="7200" spc="-150" dirty="0">
              <a:ln w="4762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Black" panose="020B0A00000000000000" pitchFamily="34" charset="-127"/>
              <a:ea typeface="나눔스퀘어 ExtraBold" panose="020B0600000101010101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4" name="더하기 기호 3">
            <a:extLst>
              <a:ext uri="{FF2B5EF4-FFF2-40B4-BE49-F238E27FC236}">
                <a16:creationId xmlns:a16="http://schemas.microsoft.com/office/drawing/2014/main" id="{B8642AC2-E2B4-3247-5965-DB6C0BC391AF}"/>
              </a:ext>
            </a:extLst>
          </p:cNvPr>
          <p:cNvSpPr/>
          <p:nvPr/>
        </p:nvSpPr>
        <p:spPr>
          <a:xfrm>
            <a:off x="1388729" y="3794760"/>
            <a:ext cx="248048" cy="249801"/>
          </a:xfrm>
          <a:prstGeom prst="mathPlus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00"/>
              </a:solidFill>
              <a:latin typeface="Noto Sans KR" panose="020B05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0D23CC1-3543-6FBC-6A44-0786DCC01C14}"/>
              </a:ext>
            </a:extLst>
          </p:cNvPr>
          <p:cNvCxnSpPr>
            <a:cxnSpLocks/>
          </p:cNvCxnSpPr>
          <p:nvPr/>
        </p:nvCxnSpPr>
        <p:spPr>
          <a:xfrm>
            <a:off x="589644" y="3240019"/>
            <a:ext cx="4339771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206CA37-472C-34EF-01A1-69488A54B856}"/>
              </a:ext>
            </a:extLst>
          </p:cNvPr>
          <p:cNvCxnSpPr>
            <a:cxnSpLocks/>
          </p:cNvCxnSpPr>
          <p:nvPr/>
        </p:nvCxnSpPr>
        <p:spPr>
          <a:xfrm>
            <a:off x="576363" y="3267451"/>
            <a:ext cx="1701800" cy="0"/>
          </a:xfrm>
          <a:prstGeom prst="line">
            <a:avLst/>
          </a:prstGeom>
          <a:ln w="38100">
            <a:solidFill>
              <a:srgbClr val="0124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75228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 advClick="0" advTm="0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Grou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Arial"/>
        <a:font script="Hang" typeface="맑은 고딕"/>
        <a:font script="Hans" typeface="Arial"/>
        <a:font script="Hant" typeface="Arial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Arial"/>
        <a:font script="Hang" typeface="맑은 고딕"/>
        <a:font script="Hans" typeface="Arial"/>
        <a:font script="Hant" typeface="Arial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Grou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Arial"/>
        <a:font script="Hang" typeface="맑은 고딕"/>
        <a:font script="Hans" typeface="Arial"/>
        <a:font script="Hant" typeface="Arial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Arial"/>
        <a:font script="Hang" typeface="맑은 고딕"/>
        <a:font script="Hans" typeface="Arial"/>
        <a:font script="Hant" typeface="Arial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1402</Words>
  <Application>Microsoft Office PowerPoint</Application>
  <PresentationFormat>와이드스크린</PresentationFormat>
  <Paragraphs>591</Paragraphs>
  <Slides>48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6" baseType="lpstr">
      <vt:lpstr>Noto Sans KR</vt:lpstr>
      <vt:lpstr>Noto Sans KR Black</vt:lpstr>
      <vt:lpstr>Noto Sans KR Light</vt:lpstr>
      <vt:lpstr>Noto Sans KR Medium</vt:lpstr>
      <vt:lpstr>원신한 Light</vt:lpstr>
      <vt:lpstr>Arial</vt:lpstr>
      <vt:lpstr>Cambria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2021-08-06T06:35:00Z</dcterms:created>
  <dcterms:modified xsi:type="dcterms:W3CDTF">2025-02-11T16:13:23Z</dcterms:modified>
</cp:coreProperties>
</file>